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986" r:id="rId2"/>
    <p:sldId id="1181" r:id="rId3"/>
    <p:sldId id="1217" r:id="rId4"/>
    <p:sldId id="1219" r:id="rId5"/>
    <p:sldId id="1220" r:id="rId6"/>
    <p:sldId id="1218" r:id="rId7"/>
    <p:sldId id="1052" r:id="rId8"/>
    <p:sldId id="1067" r:id="rId9"/>
    <p:sldId id="1199" r:id="rId10"/>
    <p:sldId id="1200" r:id="rId11"/>
    <p:sldId id="1186" r:id="rId12"/>
    <p:sldId id="1188" r:id="rId13"/>
    <p:sldId id="1190" r:id="rId14"/>
    <p:sldId id="1096" r:id="rId15"/>
    <p:sldId id="1069" r:id="rId16"/>
    <p:sldId id="1101" r:id="rId17"/>
    <p:sldId id="1214" r:id="rId18"/>
    <p:sldId id="1204" r:id="rId19"/>
    <p:sldId id="1216" r:id="rId20"/>
    <p:sldId id="1203" r:id="rId21"/>
    <p:sldId id="1215" r:id="rId22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gistered User" initials="RU" lastIdx="1" clrIdx="0"/>
  <p:cmAuthor id="2" name="jiyoon" initials="j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0A00"/>
    <a:srgbClr val="0000FF"/>
    <a:srgbClr val="595959"/>
    <a:srgbClr val="1F497D"/>
    <a:srgbClr val="9BAFC8"/>
    <a:srgbClr val="ACACAC"/>
    <a:srgbClr val="009900"/>
    <a:srgbClr val="7FD7A7"/>
    <a:srgbClr val="CA9B9A"/>
    <a:srgbClr val="7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78" autoAdjust="0"/>
    <p:restoredTop sz="93264" autoAdjust="0"/>
  </p:normalViewPr>
  <p:slideViewPr>
    <p:cSldViewPr snapToGrid="0">
      <p:cViewPr varScale="1">
        <p:scale>
          <a:sx n="113" d="100"/>
          <a:sy n="113" d="100"/>
        </p:scale>
        <p:origin x="846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1" d="100"/>
          <a:sy n="111" d="100"/>
        </p:scale>
        <p:origin x="6972" y="12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22CF5-50BC-4E8C-9905-85088BE5E069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‹#›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0E6E849-2D75-4DD4-9CF2-D46A07A101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C7031-6D9E-44CC-B587-D0AD0DFA0054}" type="datetimeFigureOut">
              <a:rPr lang="ko-KR" altLang="en-US" smtClean="0"/>
              <a:t>2024-01-30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772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097EAA17-1BB8-4315-B3F5-7BE9FC88FC21}" type="datetimeFigureOut">
              <a:rPr lang="ko-KR" altLang="en-US" smtClean="0"/>
              <a:pPr/>
              <a:t>2024-01-30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BF261F8-C3C5-403A-B589-3A7B8E4C1F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09273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61F8-C3C5-403A-B589-3A7B8E4C1FF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0451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920AB6A-0154-4305-80B0-8654E4009696}"/>
              </a:ext>
            </a:extLst>
          </p:cNvPr>
          <p:cNvSpPr/>
          <p:nvPr userDrawn="1"/>
        </p:nvSpPr>
        <p:spPr bwMode="auto">
          <a:xfrm>
            <a:off x="0" y="483077"/>
            <a:ext cx="9143999" cy="113695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96D21B-5B9D-4382-8A21-C4BD2F9E7714}"/>
              </a:ext>
            </a:extLst>
          </p:cNvPr>
          <p:cNvSpPr/>
          <p:nvPr userDrawn="1"/>
        </p:nvSpPr>
        <p:spPr bwMode="auto">
          <a:xfrm>
            <a:off x="15990" y="6159261"/>
            <a:ext cx="9128009" cy="69874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pic>
        <p:nvPicPr>
          <p:cNvPr id="15" name="Picture 2" descr="광운대학교 KW-IPP공동훈련센터">
            <a:extLst>
              <a:ext uri="{FF2B5EF4-FFF2-40B4-BE49-F238E27FC236}">
                <a16:creationId xmlns:a16="http://schemas.microsoft.com/office/drawing/2014/main" id="{064246DF-9000-4BA5-80AA-53EF7DFB6F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323" y="494762"/>
            <a:ext cx="3499989" cy="105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6F2A0C-AB6B-410F-ADF0-7CD8F6DE5CFA}"/>
              </a:ext>
            </a:extLst>
          </p:cNvPr>
          <p:cNvSpPr/>
          <p:nvPr userDrawn="1"/>
        </p:nvSpPr>
        <p:spPr bwMode="auto">
          <a:xfrm>
            <a:off x="0" y="1984075"/>
            <a:ext cx="9144000" cy="2438113"/>
          </a:xfrm>
          <a:prstGeom prst="rect">
            <a:avLst/>
          </a:prstGeom>
          <a:solidFill>
            <a:srgbClr val="8E0A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07C8F6-96DA-48AF-B9C5-7F8F38C90F99}"/>
              </a:ext>
            </a:extLst>
          </p:cNvPr>
          <p:cNvSpPr txBox="1"/>
          <p:nvPr userDrawn="1"/>
        </p:nvSpPr>
        <p:spPr>
          <a:xfrm>
            <a:off x="640436" y="4624997"/>
            <a:ext cx="7827548" cy="13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ysClr val="windowText" lastClr="000000"/>
                </a:solidFill>
                <a:ea typeface="나눔고딕" panose="020D0604000000000000" pitchFamily="50" charset="-127"/>
              </a:rPr>
              <a:t>이상민</a:t>
            </a:r>
            <a:endParaRPr lang="en-US" altLang="ko-KR" b="1" dirty="0">
              <a:solidFill>
                <a:sysClr val="windowText" lastClr="000000"/>
              </a:solidFill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ysClr val="windowText" lastClr="000000"/>
                </a:solidFill>
                <a:ea typeface="나눔고딕" panose="020D0604000000000000" pitchFamily="50" charset="-127"/>
              </a:rPr>
              <a:t>정보융합학부</a:t>
            </a:r>
            <a:r>
              <a:rPr lang="en-US" altLang="ko-KR" b="1" dirty="0">
                <a:solidFill>
                  <a:sysClr val="windowText" lastClr="000000"/>
                </a:solidFill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ysClr val="windowText" lastClr="000000"/>
                </a:solidFill>
                <a:ea typeface="나눔고딕" panose="020D0604000000000000" pitchFamily="50" charset="-127"/>
              </a:rPr>
              <a:t>소프트웨어융합대학</a:t>
            </a:r>
            <a:endParaRPr lang="en-US" altLang="ko-KR" b="1" dirty="0">
              <a:solidFill>
                <a:sysClr val="windowText" lastClr="000000"/>
              </a:solidFill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ysClr val="windowText" lastClr="000000"/>
                </a:solidFill>
                <a:ea typeface="나눔고딕" panose="020D0604000000000000" pitchFamily="50" charset="-127"/>
              </a:rPr>
              <a:t>광운대학교</a:t>
            </a:r>
          </a:p>
        </p:txBody>
      </p:sp>
    </p:spTree>
    <p:extLst>
      <p:ext uri="{BB962C8B-B14F-4D97-AF65-F5344CB8AC3E}">
        <p14:creationId xmlns:p14="http://schemas.microsoft.com/office/powerpoint/2010/main" val="28444245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D6E170-D8C1-4215-B0BF-E11B08E64209}"/>
              </a:ext>
            </a:extLst>
          </p:cNvPr>
          <p:cNvSpPr/>
          <p:nvPr userDrawn="1"/>
        </p:nvSpPr>
        <p:spPr bwMode="auto">
          <a:xfrm>
            <a:off x="0" y="6488320"/>
            <a:ext cx="8551960" cy="369680"/>
          </a:xfrm>
          <a:prstGeom prst="rect">
            <a:avLst/>
          </a:prstGeom>
          <a:solidFill>
            <a:srgbClr val="8E0A00">
              <a:alpha val="15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E6E005-A2CD-4B40-9F8A-814ED22F1D7B}"/>
              </a:ext>
            </a:extLst>
          </p:cNvPr>
          <p:cNvSpPr/>
          <p:nvPr userDrawn="1"/>
        </p:nvSpPr>
        <p:spPr bwMode="auto">
          <a:xfrm>
            <a:off x="8551960" y="6488320"/>
            <a:ext cx="594761" cy="381001"/>
          </a:xfrm>
          <a:prstGeom prst="rect">
            <a:avLst/>
          </a:prstGeom>
          <a:solidFill>
            <a:srgbClr val="8E0A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fld id="{7B50DFBF-02B5-4068-A36F-664D261E51FF}" type="slidenum">
              <a:rPr kumimoji="0" lang="en-US" altLang="ko-KR" sz="800" smtClean="0">
                <a:solidFill>
                  <a:schemeClr val="bg1"/>
                </a:solidFill>
                <a:ea typeface="맑은 고딕" panose="020B0503020000020004" pitchFamily="50" charset="-127"/>
              </a:rPr>
              <a:pPr algn="ctr" eaLnBrk="0" hangingPunct="0"/>
              <a:t>‹#›</a:t>
            </a:fld>
            <a:endParaRPr kumimoji="0" lang="en-US" altLang="ko-KR" sz="900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86155" y="233368"/>
            <a:ext cx="8239858" cy="35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rgbClr val="1E27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86155" y="758449"/>
            <a:ext cx="823985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934F64A-FED6-463D-9DB1-38CA5EAC8446}"/>
              </a:ext>
            </a:extLst>
          </p:cNvPr>
          <p:cNvCxnSpPr/>
          <p:nvPr userDrawn="1"/>
        </p:nvCxnSpPr>
        <p:spPr bwMode="auto">
          <a:xfrm>
            <a:off x="0" y="701905"/>
            <a:ext cx="9144000" cy="0"/>
          </a:xfrm>
          <a:prstGeom prst="line">
            <a:avLst/>
          </a:prstGeom>
          <a:solidFill>
            <a:schemeClr val="hlink"/>
          </a:solidFill>
          <a:ln w="50800" cap="flat" cmpd="sng" algn="ctr">
            <a:solidFill>
              <a:srgbClr val="8E0A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2" descr="광운대학교 로고">
            <a:extLst>
              <a:ext uri="{FF2B5EF4-FFF2-40B4-BE49-F238E27FC236}">
                <a16:creationId xmlns:a16="http://schemas.microsoft.com/office/drawing/2014/main" id="{22F91EFF-3A1A-41A3-AA23-EE87BCCFE0E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" t="25816" r="3546" b="20284"/>
          <a:stretch/>
        </p:blipFill>
        <p:spPr bwMode="auto">
          <a:xfrm>
            <a:off x="124642" y="6548715"/>
            <a:ext cx="923026" cy="26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1362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6056D5-C7B3-47E9-9ADB-84B6D1E4D528}"/>
              </a:ext>
            </a:extLst>
          </p:cNvPr>
          <p:cNvSpPr/>
          <p:nvPr userDrawn="1"/>
        </p:nvSpPr>
        <p:spPr bwMode="auto">
          <a:xfrm>
            <a:off x="0" y="1984075"/>
            <a:ext cx="9144000" cy="2438113"/>
          </a:xfrm>
          <a:prstGeom prst="rect">
            <a:avLst/>
          </a:prstGeom>
          <a:solidFill>
            <a:srgbClr val="8E0A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95635" y="2860675"/>
            <a:ext cx="8152730" cy="838200"/>
          </a:xfrm>
          <a:prstGeom prst="rect">
            <a:avLst/>
          </a:prstGeo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813628-7BC9-41B4-B2DC-73EB8931168F}"/>
              </a:ext>
            </a:extLst>
          </p:cNvPr>
          <p:cNvSpPr/>
          <p:nvPr userDrawn="1"/>
        </p:nvSpPr>
        <p:spPr bwMode="auto">
          <a:xfrm>
            <a:off x="8551960" y="6488320"/>
            <a:ext cx="594761" cy="381001"/>
          </a:xfrm>
          <a:prstGeom prst="rect">
            <a:avLst/>
          </a:prstGeom>
          <a:solidFill>
            <a:srgbClr val="8E0A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fld id="{7B50DFBF-02B5-4068-A36F-664D261E51FF}" type="slidenum">
              <a:rPr kumimoji="0" lang="en-US" altLang="ko-KR" sz="800" smtClean="0">
                <a:solidFill>
                  <a:schemeClr val="bg1"/>
                </a:solidFill>
                <a:ea typeface="맑은 고딕" panose="020B0503020000020004" pitchFamily="50" charset="-127"/>
              </a:rPr>
              <a:pPr algn="ctr" eaLnBrk="0" hangingPunct="0"/>
              <a:t>‹#›</a:t>
            </a:fld>
            <a:endParaRPr kumimoji="0" lang="en-US" altLang="ko-KR" sz="900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4E9805-3C0E-486D-95B7-A331BDF488BB}"/>
              </a:ext>
            </a:extLst>
          </p:cNvPr>
          <p:cNvSpPr/>
          <p:nvPr userDrawn="1"/>
        </p:nvSpPr>
        <p:spPr bwMode="auto">
          <a:xfrm>
            <a:off x="0" y="6488320"/>
            <a:ext cx="8551960" cy="369680"/>
          </a:xfrm>
          <a:prstGeom prst="rect">
            <a:avLst/>
          </a:prstGeom>
          <a:solidFill>
            <a:srgbClr val="8E0A00">
              <a:alpha val="15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Picture 2" descr="광운대학교 로고">
            <a:extLst>
              <a:ext uri="{FF2B5EF4-FFF2-40B4-BE49-F238E27FC236}">
                <a16:creationId xmlns:a16="http://schemas.microsoft.com/office/drawing/2014/main" id="{6A049C5D-7A8C-4839-B5FA-63EDE2BB458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" t="25816" r="3546" b="20284"/>
          <a:stretch/>
        </p:blipFill>
        <p:spPr bwMode="auto">
          <a:xfrm>
            <a:off x="124642" y="6548715"/>
            <a:ext cx="923026" cy="26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12246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DCDAE-760A-4B76-B2AA-FF6105EEF245}"/>
              </a:ext>
            </a:extLst>
          </p:cNvPr>
          <p:cNvSpPr/>
          <p:nvPr userDrawn="1"/>
        </p:nvSpPr>
        <p:spPr bwMode="auto">
          <a:xfrm>
            <a:off x="0" y="6488320"/>
            <a:ext cx="8551960" cy="369680"/>
          </a:xfrm>
          <a:prstGeom prst="rect">
            <a:avLst/>
          </a:prstGeom>
          <a:solidFill>
            <a:srgbClr val="8E0A00">
              <a:alpha val="15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Picture 2" descr="광운대학교 로고">
            <a:extLst>
              <a:ext uri="{FF2B5EF4-FFF2-40B4-BE49-F238E27FC236}">
                <a16:creationId xmlns:a16="http://schemas.microsoft.com/office/drawing/2014/main" id="{4EFD2475-6E73-4BE8-A172-D771F0524B8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" t="25816" r="3546" b="20284"/>
          <a:stretch/>
        </p:blipFill>
        <p:spPr bwMode="auto">
          <a:xfrm>
            <a:off x="124642" y="6548715"/>
            <a:ext cx="923026" cy="26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09655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A798C8B7-4328-4F46-87D7-66274551304E}"/>
              </a:ext>
            </a:extLst>
          </p:cNvPr>
          <p:cNvSpPr>
            <a:spLocks noChangeArrowheads="1"/>
          </p:cNvSpPr>
          <p:nvPr userDrawn="1"/>
        </p:nvSpPr>
        <p:spPr bwMode="invGray">
          <a:xfrm>
            <a:off x="8549055" y="6477000"/>
            <a:ext cx="594946" cy="381000"/>
          </a:xfrm>
          <a:prstGeom prst="rect">
            <a:avLst/>
          </a:prstGeom>
          <a:solidFill>
            <a:srgbClr val="8E0A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fld id="{7B50DFBF-02B5-4068-A36F-664D261E51FF}" type="slidenum">
              <a:rPr kumimoji="0" lang="en-US" sz="813">
                <a:solidFill>
                  <a:schemeClr val="bg1"/>
                </a:solidFill>
                <a:ea typeface="굴림" charset="-127"/>
              </a:rPr>
              <a:pPr eaLnBrk="0" hangingPunct="0"/>
              <a:t>‹#›</a:t>
            </a:fld>
            <a:endParaRPr kumimoji="0" lang="en-US" sz="813">
              <a:solidFill>
                <a:schemeClr val="bg1"/>
              </a:solidFill>
              <a:ea typeface="굴림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E9B6F6-81D5-4E1A-9A6C-E860F8C35591}"/>
              </a:ext>
            </a:extLst>
          </p:cNvPr>
          <p:cNvCxnSpPr/>
          <p:nvPr userDrawn="1"/>
        </p:nvCxnSpPr>
        <p:spPr bwMode="auto">
          <a:xfrm>
            <a:off x="0" y="923031"/>
            <a:ext cx="9144000" cy="0"/>
          </a:xfrm>
          <a:prstGeom prst="line">
            <a:avLst/>
          </a:prstGeom>
          <a:solidFill>
            <a:schemeClr val="hlink"/>
          </a:solidFill>
          <a:ln w="50800" cap="flat" cmpd="sng" algn="ctr">
            <a:solidFill>
              <a:srgbClr val="8E0A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2B469E-A40A-4FBF-86F9-8C0B0C8A23B3}"/>
              </a:ext>
            </a:extLst>
          </p:cNvPr>
          <p:cNvSpPr/>
          <p:nvPr userDrawn="1"/>
        </p:nvSpPr>
        <p:spPr bwMode="auto">
          <a:xfrm>
            <a:off x="0" y="6488320"/>
            <a:ext cx="8551960" cy="369680"/>
          </a:xfrm>
          <a:prstGeom prst="rect">
            <a:avLst/>
          </a:prstGeom>
          <a:solidFill>
            <a:srgbClr val="8E0A00">
              <a:alpha val="15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Picture 2" descr="광운대학교 로고">
            <a:extLst>
              <a:ext uri="{FF2B5EF4-FFF2-40B4-BE49-F238E27FC236}">
                <a16:creationId xmlns:a16="http://schemas.microsoft.com/office/drawing/2014/main" id="{4DA1F400-4F5B-40EF-AF98-719D50ED7EB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" t="25816" r="3546" b="20284"/>
          <a:stretch/>
        </p:blipFill>
        <p:spPr bwMode="auto">
          <a:xfrm>
            <a:off x="124642" y="6548715"/>
            <a:ext cx="923026" cy="26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63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>
    <p:fade/>
  </p:transition>
  <p:hf hdr="0" ftr="0" dt="0"/>
  <p:txStyles>
    <p:titleStyle>
      <a:lvl1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kumimoji="1" sz="2400" b="1">
          <a:solidFill>
            <a:srgbClr val="364F7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kumimoji="1" sz="1300" b="1">
          <a:solidFill>
            <a:srgbClr val="0057A6"/>
          </a:solidFill>
          <a:latin typeface="Arial" charset="0"/>
          <a:ea typeface="굴림" charset="-127"/>
        </a:defRPr>
      </a:lvl2pPr>
      <a:lvl3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kumimoji="1" sz="1300" b="1">
          <a:solidFill>
            <a:srgbClr val="0057A6"/>
          </a:solidFill>
          <a:latin typeface="Arial" charset="0"/>
          <a:ea typeface="굴림" charset="-127"/>
        </a:defRPr>
      </a:lvl3pPr>
      <a:lvl4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kumimoji="1" sz="1300" b="1">
          <a:solidFill>
            <a:srgbClr val="0057A6"/>
          </a:solidFill>
          <a:latin typeface="Arial" charset="0"/>
          <a:ea typeface="굴림" charset="-127"/>
        </a:defRPr>
      </a:lvl4pPr>
      <a:lvl5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kumimoji="1" sz="1300" b="1">
          <a:solidFill>
            <a:srgbClr val="0057A6"/>
          </a:solidFill>
          <a:latin typeface="Arial" charset="0"/>
          <a:ea typeface="굴림" charset="-127"/>
        </a:defRPr>
      </a:lvl5pPr>
      <a:lvl6pPr marL="371475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kumimoji="1" sz="1300" b="1">
          <a:solidFill>
            <a:srgbClr val="0057A6"/>
          </a:solidFill>
          <a:latin typeface="Arial" charset="0"/>
          <a:ea typeface="굴림" charset="-127"/>
        </a:defRPr>
      </a:lvl6pPr>
      <a:lvl7pPr marL="74295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kumimoji="1" sz="1300" b="1">
          <a:solidFill>
            <a:srgbClr val="0057A6"/>
          </a:solidFill>
          <a:latin typeface="Arial" charset="0"/>
          <a:ea typeface="굴림" charset="-127"/>
        </a:defRPr>
      </a:lvl7pPr>
      <a:lvl8pPr marL="1114425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kumimoji="1" sz="1300" b="1">
          <a:solidFill>
            <a:srgbClr val="0057A6"/>
          </a:solidFill>
          <a:latin typeface="Arial" charset="0"/>
          <a:ea typeface="굴림" charset="-127"/>
        </a:defRPr>
      </a:lvl8pPr>
      <a:lvl9pPr marL="14859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kumimoji="1" sz="1300" b="1">
          <a:solidFill>
            <a:srgbClr val="0057A6"/>
          </a:solidFill>
          <a:latin typeface="Arial" charset="0"/>
          <a:ea typeface="굴림" charset="-127"/>
        </a:defRPr>
      </a:lvl9pPr>
    </p:titleStyle>
    <p:bodyStyle>
      <a:lvl1pPr algn="l" rtl="0" eaLnBrk="1" fontAlgn="base" latinLnBrk="1" hangingPunct="1">
        <a:spcBef>
          <a:spcPct val="60000"/>
        </a:spcBef>
        <a:spcAft>
          <a:spcPct val="0"/>
        </a:spcAft>
        <a:buFont typeface="Wingdings" pitchFamily="2" charset="2"/>
        <a:defRPr kumimoji="1" sz="1200" b="1">
          <a:solidFill>
            <a:schemeClr val="bg1">
              <a:lumMod val="50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318592" indent="-103188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138">
          <a:solidFill>
            <a:schemeClr val="tx1"/>
          </a:solidFill>
          <a:latin typeface="+mn-ea"/>
          <a:ea typeface="+mn-ea"/>
        </a:defRPr>
      </a:lvl2pPr>
      <a:lvl3pPr marL="567531" indent="-103188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­"/>
        <a:defRPr kumimoji="1" sz="1138">
          <a:solidFill>
            <a:schemeClr val="tx1"/>
          </a:solidFill>
          <a:latin typeface="+mn-ea"/>
          <a:ea typeface="+mn-ea"/>
        </a:defRPr>
      </a:lvl3pPr>
      <a:lvl4pPr marL="816472" indent="-103188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­"/>
        <a:defRPr kumimoji="1" sz="1138">
          <a:solidFill>
            <a:schemeClr val="tx1"/>
          </a:solidFill>
          <a:latin typeface="+mn-ea"/>
          <a:ea typeface="+mn-ea"/>
        </a:defRPr>
      </a:lvl4pPr>
      <a:lvl5pPr marL="1065411" indent="-103188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-"/>
        <a:defRPr kumimoji="1" sz="1138">
          <a:solidFill>
            <a:schemeClr val="tx1"/>
          </a:solidFill>
          <a:latin typeface="+mn-ea"/>
          <a:ea typeface="+mn-ea"/>
        </a:defRPr>
      </a:lvl5pPr>
      <a:lvl6pPr marL="1436886" indent="-103188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-"/>
        <a:defRPr kumimoji="1" sz="1138">
          <a:solidFill>
            <a:schemeClr val="tx1"/>
          </a:solidFill>
          <a:latin typeface="+mn-ea"/>
          <a:ea typeface="+mn-ea"/>
        </a:defRPr>
      </a:lvl6pPr>
      <a:lvl7pPr marL="1808361" indent="-103188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-"/>
        <a:defRPr kumimoji="1" sz="1138">
          <a:solidFill>
            <a:schemeClr val="tx1"/>
          </a:solidFill>
          <a:latin typeface="+mn-ea"/>
          <a:ea typeface="+mn-ea"/>
        </a:defRPr>
      </a:lvl7pPr>
      <a:lvl8pPr marL="2179836" indent="-103188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-"/>
        <a:defRPr kumimoji="1" sz="1138">
          <a:solidFill>
            <a:schemeClr val="tx1"/>
          </a:solidFill>
          <a:latin typeface="+mn-ea"/>
          <a:ea typeface="+mn-ea"/>
        </a:defRPr>
      </a:lvl8pPr>
      <a:lvl9pPr marL="2551311" indent="-103188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-"/>
        <a:defRPr kumimoji="1" sz="1138">
          <a:solidFill>
            <a:schemeClr val="tx1"/>
          </a:solidFill>
          <a:latin typeface="+mn-ea"/>
          <a:ea typeface="+mn-ea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1643559" y="2260964"/>
            <a:ext cx="5856882" cy="1988347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지표 데이터 비정상 원인분석</a:t>
            </a:r>
            <a:r>
              <a:rPr lang="en-US" altLang="ko-KR" sz="2800" dirty="0">
                <a:solidFill>
                  <a:schemeClr val="bg1"/>
                </a:solidFill>
              </a:rPr>
              <a:t>,</a:t>
            </a:r>
            <a:br>
              <a:rPr lang="en-US" altLang="ko-KR" sz="2800" dirty="0">
                <a:solidFill>
                  <a:schemeClr val="bg1"/>
                </a:solidFill>
              </a:rPr>
            </a:br>
            <a:r>
              <a:rPr lang="ko-KR" altLang="en-US" sz="2800" dirty="0">
                <a:solidFill>
                  <a:schemeClr val="bg1"/>
                </a:solidFill>
              </a:rPr>
              <a:t>시그널 패턴 분류 프로젝트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75735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2490276" y="5578870"/>
            <a:ext cx="418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구간 분할 </a:t>
            </a:r>
            <a:r>
              <a:rPr lang="ko-KR" altLang="en-US" b="1" dirty="0">
                <a:solidFill>
                  <a:srgbClr val="0000FF"/>
                </a:solidFill>
                <a:latin typeface="+mn-ea"/>
              </a:rPr>
              <a:t>後</a:t>
            </a:r>
            <a:r>
              <a:rPr lang="ko-KR" altLang="en-US" b="1" dirty="0">
                <a:latin typeface="+mn-ea"/>
              </a:rPr>
              <a:t> 이상 탐지 시점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물류 관리지표 데이터 전처리</a:t>
            </a:r>
            <a:endParaRPr lang="ko-KR" altLang="en-US" dirty="0"/>
          </a:p>
        </p:txBody>
      </p:sp>
      <p:pic>
        <p:nvPicPr>
          <p:cNvPr id="1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56" y="3089142"/>
            <a:ext cx="7009461" cy="167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/>
          <p:nvPr/>
        </p:nvCxnSpPr>
        <p:spPr bwMode="auto">
          <a:xfrm>
            <a:off x="3944822" y="5233360"/>
            <a:ext cx="1235035" cy="0"/>
          </a:xfrm>
          <a:prstGeom prst="straightConnector1">
            <a:avLst/>
          </a:prstGeom>
          <a:solidFill>
            <a:schemeClr val="hlink"/>
          </a:solidFill>
          <a:ln w="6350" cap="flat" cmpd="sng" algn="ctr">
            <a:solidFill>
              <a:schemeClr val="tx1"/>
            </a:solidFill>
            <a:prstDash val="dash"/>
            <a:round/>
            <a:headEnd type="triangle"/>
            <a:tailEnd type="triangle"/>
          </a:ln>
          <a:effectLst/>
        </p:spPr>
      </p:cxnSp>
      <p:grpSp>
        <p:nvGrpSpPr>
          <p:cNvPr id="4" name="그룹 3"/>
          <p:cNvGrpSpPr/>
          <p:nvPr/>
        </p:nvGrpSpPr>
        <p:grpSpPr>
          <a:xfrm>
            <a:off x="991539" y="2871626"/>
            <a:ext cx="7134878" cy="2665680"/>
            <a:chOff x="991540" y="2873564"/>
            <a:chExt cx="7134878" cy="2665680"/>
          </a:xfrm>
        </p:grpSpPr>
        <p:cxnSp>
          <p:nvCxnSpPr>
            <p:cNvPr id="19" name="직선 연결선 18"/>
            <p:cNvCxnSpPr/>
            <p:nvPr/>
          </p:nvCxnSpPr>
          <p:spPr bwMode="auto">
            <a:xfrm>
              <a:off x="3944823" y="2873564"/>
              <a:ext cx="0" cy="2361734"/>
            </a:xfrm>
            <a:prstGeom prst="line">
              <a:avLst/>
            </a:prstGeom>
            <a:solidFill>
              <a:schemeClr val="hlink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150534" y="5277634"/>
              <a:ext cx="7958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atin typeface="+mn-ea"/>
                </a:rPr>
                <a:t>구간</a:t>
              </a:r>
              <a:r>
                <a:rPr lang="en-US" altLang="ko-KR" sz="1050" b="1" dirty="0">
                  <a:latin typeface="+mn-ea"/>
                </a:rPr>
                <a:t>1</a:t>
              </a:r>
              <a:endParaRPr lang="ko-KR" altLang="en-US" sz="1050" b="1" dirty="0">
                <a:latin typeface="+mn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28204" y="5252232"/>
              <a:ext cx="7958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atin typeface="+mn-ea"/>
                </a:rPr>
                <a:t>구간</a:t>
              </a:r>
              <a:r>
                <a:rPr lang="en-US" altLang="ko-KR" sz="1050" b="1" dirty="0">
                  <a:latin typeface="+mn-ea"/>
                </a:rPr>
                <a:t>2</a:t>
              </a:r>
              <a:endParaRPr lang="ko-KR" altLang="en-US" sz="1050" b="1" dirty="0">
                <a:latin typeface="+mn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99289" y="5243765"/>
              <a:ext cx="7958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atin typeface="+mn-ea"/>
                </a:rPr>
                <a:t>구간</a:t>
              </a:r>
              <a:r>
                <a:rPr lang="en-US" altLang="ko-KR" sz="1050" b="1" dirty="0">
                  <a:latin typeface="+mn-ea"/>
                </a:rPr>
                <a:t>3</a:t>
              </a:r>
              <a:endParaRPr lang="ko-KR" altLang="en-US" sz="1050" b="1" dirty="0">
                <a:latin typeface="+mn-ea"/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 bwMode="auto">
            <a:xfrm>
              <a:off x="5173135" y="5235298"/>
              <a:ext cx="2953283" cy="0"/>
            </a:xfrm>
            <a:prstGeom prst="straightConnector1">
              <a:avLst/>
            </a:prstGeom>
            <a:solidFill>
              <a:schemeClr val="hlink"/>
            </a:solidFill>
            <a:ln w="6350" cap="flat" cmpd="sng" algn="ctr">
              <a:solidFill>
                <a:schemeClr val="tx1"/>
              </a:solidFill>
              <a:prstDash val="dash"/>
              <a:round/>
              <a:headEnd type="triangle"/>
              <a:tailEnd type="triangle"/>
            </a:ln>
            <a:effectLst/>
          </p:spPr>
        </p:cxnSp>
        <p:cxnSp>
          <p:nvCxnSpPr>
            <p:cNvPr id="25" name="직선 화살표 연결선 24"/>
            <p:cNvCxnSpPr/>
            <p:nvPr/>
          </p:nvCxnSpPr>
          <p:spPr bwMode="auto">
            <a:xfrm>
              <a:off x="991540" y="5235298"/>
              <a:ext cx="2953283" cy="0"/>
            </a:xfrm>
            <a:prstGeom prst="straightConnector1">
              <a:avLst/>
            </a:prstGeom>
            <a:solidFill>
              <a:schemeClr val="hlink"/>
            </a:solidFill>
            <a:ln w="6350" cap="flat" cmpd="sng" algn="ctr">
              <a:solidFill>
                <a:schemeClr val="tx1"/>
              </a:solidFill>
              <a:prstDash val="dash"/>
              <a:round/>
              <a:headEnd type="triangle"/>
              <a:tailEnd type="triangle"/>
            </a:ln>
            <a:effectLst/>
          </p:spPr>
        </p:cxnSp>
        <p:cxnSp>
          <p:nvCxnSpPr>
            <p:cNvPr id="26" name="직선 연결선 25"/>
            <p:cNvCxnSpPr/>
            <p:nvPr/>
          </p:nvCxnSpPr>
          <p:spPr bwMode="auto">
            <a:xfrm>
              <a:off x="5172491" y="2873564"/>
              <a:ext cx="0" cy="2361734"/>
            </a:xfrm>
            <a:prstGeom prst="line">
              <a:avLst/>
            </a:prstGeom>
            <a:solidFill>
              <a:schemeClr val="hlink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0" name="내용 개체 틀 92"/>
          <p:cNvSpPr>
            <a:spLocks noGrp="1"/>
          </p:cNvSpPr>
          <p:nvPr>
            <p:ph idx="1"/>
          </p:nvPr>
        </p:nvSpPr>
        <p:spPr>
          <a:xfrm>
            <a:off x="586155" y="866027"/>
            <a:ext cx="8239858" cy="288925"/>
          </a:xfrm>
        </p:spPr>
        <p:txBody>
          <a:bodyPr/>
          <a:lstStyle/>
          <a:p>
            <a:r>
              <a:rPr lang="ko-KR" altLang="en-US" dirty="0"/>
              <a:t>구간 분할</a:t>
            </a:r>
          </a:p>
        </p:txBody>
      </p:sp>
      <p:sp>
        <p:nvSpPr>
          <p:cNvPr id="30" name="타원 29"/>
          <p:cNvSpPr/>
          <p:nvPr/>
        </p:nvSpPr>
        <p:spPr bwMode="auto">
          <a:xfrm>
            <a:off x="972297" y="4261153"/>
            <a:ext cx="339212" cy="339212"/>
          </a:xfrm>
          <a:prstGeom prst="ellipse">
            <a:avLst/>
          </a:prstGeom>
          <a:solidFill>
            <a:srgbClr val="FF0000">
              <a:alpha val="2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3026237" y="4264027"/>
            <a:ext cx="304751" cy="304751"/>
          </a:xfrm>
          <a:prstGeom prst="ellipse">
            <a:avLst/>
          </a:prstGeom>
          <a:solidFill>
            <a:srgbClr val="FF0000">
              <a:alpha val="2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3991567" y="3726053"/>
            <a:ext cx="312186" cy="312186"/>
          </a:xfrm>
          <a:prstGeom prst="ellipse">
            <a:avLst/>
          </a:prstGeom>
          <a:solidFill>
            <a:srgbClr val="FF0000">
              <a:alpha val="2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42" name="타원 41"/>
          <p:cNvSpPr/>
          <p:nvPr/>
        </p:nvSpPr>
        <p:spPr bwMode="auto">
          <a:xfrm>
            <a:off x="4618307" y="3582522"/>
            <a:ext cx="395153" cy="395153"/>
          </a:xfrm>
          <a:prstGeom prst="ellipse">
            <a:avLst/>
          </a:prstGeom>
          <a:solidFill>
            <a:srgbClr val="FF0000">
              <a:alpha val="2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7022072" y="4147646"/>
            <a:ext cx="296286" cy="296286"/>
          </a:xfrm>
          <a:prstGeom prst="ellipse">
            <a:avLst/>
          </a:prstGeom>
          <a:solidFill>
            <a:srgbClr val="FF0000">
              <a:alpha val="2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5274820" y="3546149"/>
            <a:ext cx="671993" cy="671993"/>
          </a:xfrm>
          <a:prstGeom prst="ellipse">
            <a:avLst/>
          </a:prstGeom>
          <a:solidFill>
            <a:srgbClr val="FF0000">
              <a:alpha val="2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46" name="타원 45"/>
          <p:cNvSpPr/>
          <p:nvPr/>
        </p:nvSpPr>
        <p:spPr bwMode="auto">
          <a:xfrm>
            <a:off x="7153266" y="4480560"/>
            <a:ext cx="296286" cy="296286"/>
          </a:xfrm>
          <a:prstGeom prst="ellipse">
            <a:avLst/>
          </a:prstGeom>
          <a:solidFill>
            <a:srgbClr val="FF0000">
              <a:alpha val="2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47" name="타원 46"/>
          <p:cNvSpPr/>
          <p:nvPr/>
        </p:nvSpPr>
        <p:spPr bwMode="auto">
          <a:xfrm>
            <a:off x="5495739" y="4295618"/>
            <a:ext cx="421546" cy="421546"/>
          </a:xfrm>
          <a:prstGeom prst="ellipse">
            <a:avLst/>
          </a:prstGeom>
          <a:solidFill>
            <a:srgbClr val="FF0000">
              <a:alpha val="2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1911" y="1271842"/>
            <a:ext cx="8446204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구간 분할의 필요성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물류시스템 지표는 물량생산계획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설비 증설 등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생산환경에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따라 변함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→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시간에 따라 정상 데이터의 특성이 변함</a:t>
            </a:r>
            <a:endParaRPr lang="en-US" altLang="ko-KR" sz="16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전 구간을 하나의 모델로 분석할 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정상 관측치가 이상으로 잘못 판단될 수 있음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732187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 bwMode="auto">
          <a:xfrm>
            <a:off x="1950642" y="5976380"/>
            <a:ext cx="5569359" cy="0"/>
          </a:xfrm>
          <a:prstGeom prst="line">
            <a:avLst/>
          </a:prstGeom>
          <a:solidFill>
            <a:schemeClr val="hlink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/>
              <p:cNvSpPr/>
              <p:nvPr/>
            </p:nvSpPr>
            <p:spPr bwMode="auto">
              <a:xfrm>
                <a:off x="3690171" y="3698415"/>
                <a:ext cx="1726088" cy="1596548"/>
              </a:xfrm>
              <a:prstGeom prst="rect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1" lang="en-US" altLang="ko-KR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kumimoji="1" lang="en-US" altLang="ko-KR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</a:rPr>
                      <m:t>𝑓</m:t>
                    </m:r>
                    <m:r>
                      <a:rPr kumimoji="1" lang="en-US" altLang="ko-KR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kumimoji="1" lang="en-US" altLang="ko-KR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</a:rPr>
                      <m:t>𝑋</m:t>
                    </m:r>
                    <m:r>
                      <a:rPr kumimoji="1" lang="en-US" altLang="ko-KR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</m:oMath>
                </a14:m>
                <a:r>
                  <a:rPr kumimoji="1" lang="ko-KR" altLang="en-US" sz="24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ea"/>
                    <a:ea typeface="+mj-ea"/>
                  </a:rPr>
                  <a:t> </a:t>
                </a:r>
              </a:p>
            </p:txBody>
          </p:sp>
        </mc:Choice>
        <mc:Fallback xmlns="">
          <p:sp>
            <p:nvSpPr>
              <p:cNvPr id="95" name="직사각형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90171" y="3698415"/>
                <a:ext cx="1726088" cy="15965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이상 탐지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677758" y="3238516"/>
            <a:ext cx="2329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입력 데이터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388398" y="3238516"/>
            <a:ext cx="2329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이상 탐지 모델</a:t>
            </a:r>
            <a:endParaRPr lang="ko-KR" altLang="en-US" b="1" dirty="0"/>
          </a:p>
        </p:txBody>
      </p:sp>
      <p:cxnSp>
        <p:nvCxnSpPr>
          <p:cNvPr id="4" name="직선 연결선 3"/>
          <p:cNvCxnSpPr/>
          <p:nvPr/>
        </p:nvCxnSpPr>
        <p:spPr bwMode="auto">
          <a:xfrm>
            <a:off x="1950642" y="5501424"/>
            <a:ext cx="0" cy="482138"/>
          </a:xfrm>
          <a:prstGeom prst="line">
            <a:avLst/>
          </a:prstGeom>
          <a:solidFill>
            <a:schemeClr val="hlink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직선 연결선 80"/>
          <p:cNvCxnSpPr/>
          <p:nvPr/>
        </p:nvCxnSpPr>
        <p:spPr bwMode="auto">
          <a:xfrm>
            <a:off x="7520001" y="5501424"/>
            <a:ext cx="0" cy="482138"/>
          </a:xfrm>
          <a:prstGeom prst="line">
            <a:avLst/>
          </a:prstGeom>
          <a:solidFill>
            <a:schemeClr val="hlink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4" name="오른쪽 화살표 93"/>
          <p:cNvSpPr/>
          <p:nvPr/>
        </p:nvSpPr>
        <p:spPr bwMode="auto">
          <a:xfrm>
            <a:off x="3172981" y="4348558"/>
            <a:ext cx="285750" cy="43733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96" name="오른쪽 화살표 95"/>
          <p:cNvSpPr/>
          <p:nvPr/>
        </p:nvSpPr>
        <p:spPr bwMode="auto">
          <a:xfrm>
            <a:off x="5745381" y="4348558"/>
            <a:ext cx="285750" cy="43733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1027712" y="3735950"/>
            <a:ext cx="1668721" cy="1485870"/>
            <a:chOff x="1119154" y="3779113"/>
            <a:chExt cx="1668721" cy="1485870"/>
          </a:xfrm>
        </p:grpSpPr>
        <p:grpSp>
          <p:nvGrpSpPr>
            <p:cNvPr id="102" name="그룹 101"/>
            <p:cNvGrpSpPr/>
            <p:nvPr/>
          </p:nvGrpSpPr>
          <p:grpSpPr>
            <a:xfrm>
              <a:off x="1119154" y="4863065"/>
              <a:ext cx="1668721" cy="401918"/>
              <a:chOff x="916680" y="3640974"/>
              <a:chExt cx="3870956" cy="1291244"/>
            </a:xfrm>
          </p:grpSpPr>
          <p:sp>
            <p:nvSpPr>
              <p:cNvPr id="118" name="자유형 117"/>
              <p:cNvSpPr/>
              <p:nvPr/>
            </p:nvSpPr>
            <p:spPr bwMode="auto">
              <a:xfrm>
                <a:off x="1546167" y="3640974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19" name="자유형 118"/>
              <p:cNvSpPr/>
              <p:nvPr/>
            </p:nvSpPr>
            <p:spPr bwMode="auto">
              <a:xfrm rot="10800000">
                <a:off x="2172392" y="4167447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20" name="자유형 119"/>
              <p:cNvSpPr/>
              <p:nvPr/>
            </p:nvSpPr>
            <p:spPr bwMode="auto">
              <a:xfrm>
                <a:off x="2806929" y="3640974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21" name="자유형 120"/>
              <p:cNvSpPr/>
              <p:nvPr/>
            </p:nvSpPr>
            <p:spPr bwMode="auto">
              <a:xfrm rot="10800000">
                <a:off x="3433154" y="4167447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22" name="자유형 121"/>
              <p:cNvSpPr/>
              <p:nvPr/>
            </p:nvSpPr>
            <p:spPr bwMode="auto">
              <a:xfrm>
                <a:off x="4081055" y="3640974"/>
                <a:ext cx="706581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23" name="자유형 122"/>
              <p:cNvSpPr/>
              <p:nvPr/>
            </p:nvSpPr>
            <p:spPr bwMode="auto">
              <a:xfrm rot="10800000">
                <a:off x="916680" y="4167447"/>
                <a:ext cx="706581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</p:grpSp>
        <p:grpSp>
          <p:nvGrpSpPr>
            <p:cNvPr id="103" name="그룹 102"/>
            <p:cNvGrpSpPr/>
            <p:nvPr/>
          </p:nvGrpSpPr>
          <p:grpSpPr>
            <a:xfrm>
              <a:off x="1119154" y="4336495"/>
              <a:ext cx="1668721" cy="401918"/>
              <a:chOff x="916680" y="3640974"/>
              <a:chExt cx="3870956" cy="1291244"/>
            </a:xfrm>
          </p:grpSpPr>
          <p:sp>
            <p:nvSpPr>
              <p:cNvPr id="112" name="자유형 111"/>
              <p:cNvSpPr/>
              <p:nvPr/>
            </p:nvSpPr>
            <p:spPr bwMode="auto">
              <a:xfrm>
                <a:off x="1546167" y="3640974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13" name="자유형 112"/>
              <p:cNvSpPr/>
              <p:nvPr/>
            </p:nvSpPr>
            <p:spPr bwMode="auto">
              <a:xfrm rot="10800000">
                <a:off x="2172392" y="4167447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14" name="자유형 113"/>
              <p:cNvSpPr/>
              <p:nvPr/>
            </p:nvSpPr>
            <p:spPr bwMode="auto">
              <a:xfrm>
                <a:off x="2806929" y="3640974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15" name="자유형 114"/>
              <p:cNvSpPr/>
              <p:nvPr/>
            </p:nvSpPr>
            <p:spPr bwMode="auto">
              <a:xfrm rot="10800000">
                <a:off x="3433154" y="4167447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16" name="자유형 115"/>
              <p:cNvSpPr/>
              <p:nvPr/>
            </p:nvSpPr>
            <p:spPr bwMode="auto">
              <a:xfrm>
                <a:off x="4081055" y="3640974"/>
                <a:ext cx="706581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17" name="자유형 116"/>
              <p:cNvSpPr/>
              <p:nvPr/>
            </p:nvSpPr>
            <p:spPr bwMode="auto">
              <a:xfrm rot="10800000">
                <a:off x="916680" y="4167447"/>
                <a:ext cx="706581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</p:grpSp>
        <p:grpSp>
          <p:nvGrpSpPr>
            <p:cNvPr id="104" name="그룹 103"/>
            <p:cNvGrpSpPr/>
            <p:nvPr/>
          </p:nvGrpSpPr>
          <p:grpSpPr>
            <a:xfrm>
              <a:off x="1119154" y="3779113"/>
              <a:ext cx="1668721" cy="401918"/>
              <a:chOff x="916680" y="3640974"/>
              <a:chExt cx="3870956" cy="1291244"/>
            </a:xfrm>
          </p:grpSpPr>
          <p:sp>
            <p:nvSpPr>
              <p:cNvPr id="105" name="자유형 104"/>
              <p:cNvSpPr/>
              <p:nvPr/>
            </p:nvSpPr>
            <p:spPr bwMode="auto">
              <a:xfrm>
                <a:off x="1546167" y="3640974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06" name="자유형 105"/>
              <p:cNvSpPr/>
              <p:nvPr/>
            </p:nvSpPr>
            <p:spPr bwMode="auto">
              <a:xfrm rot="10800000">
                <a:off x="2172392" y="4167447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07" name="자유형 106"/>
              <p:cNvSpPr/>
              <p:nvPr/>
            </p:nvSpPr>
            <p:spPr bwMode="auto">
              <a:xfrm>
                <a:off x="2806929" y="3640974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08" name="자유형 107"/>
              <p:cNvSpPr/>
              <p:nvPr/>
            </p:nvSpPr>
            <p:spPr bwMode="auto">
              <a:xfrm rot="10800000">
                <a:off x="3433154" y="4167447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09" name="자유형 108"/>
              <p:cNvSpPr/>
              <p:nvPr/>
            </p:nvSpPr>
            <p:spPr bwMode="auto">
              <a:xfrm>
                <a:off x="4081055" y="3640974"/>
                <a:ext cx="706581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10" name="자유형 109"/>
              <p:cNvSpPr/>
              <p:nvPr/>
            </p:nvSpPr>
            <p:spPr bwMode="auto">
              <a:xfrm rot="10800000">
                <a:off x="916680" y="4167447"/>
                <a:ext cx="706581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</p:grpSp>
      </p:grpSp>
      <p:sp>
        <p:nvSpPr>
          <p:cNvPr id="50" name="내용 개체 틀 92"/>
          <p:cNvSpPr>
            <a:spLocks noGrp="1"/>
          </p:cNvSpPr>
          <p:nvPr>
            <p:ph idx="1"/>
          </p:nvPr>
        </p:nvSpPr>
        <p:spPr>
          <a:xfrm>
            <a:off x="586155" y="866027"/>
            <a:ext cx="8239858" cy="288925"/>
          </a:xfrm>
        </p:spPr>
        <p:txBody>
          <a:bodyPr/>
          <a:lstStyle/>
          <a:p>
            <a:r>
              <a:rPr lang="ko-KR" altLang="en-US"/>
              <a:t>재구축 기반 모델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060043" y="3213389"/>
            <a:ext cx="2329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출력 데이터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390225" y="2751724"/>
            <a:ext cx="190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모델 학습 과정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604694" y="5699958"/>
            <a:ext cx="4236030" cy="572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b="1" dirty="0"/>
              <a:t>출력 데이터와 입력 데이터의 차이가</a:t>
            </a:r>
            <a:br>
              <a:rPr lang="en-US" altLang="ko-KR" sz="1200" b="1" dirty="0"/>
            </a:br>
            <a:r>
              <a:rPr lang="ko-KR" altLang="en-US" sz="1200" b="1" dirty="0"/>
              <a:t>작은 방향으로 모델을 학습</a:t>
            </a:r>
            <a:endParaRPr lang="en-US" altLang="ko-KR" sz="1200" b="1" dirty="0"/>
          </a:p>
        </p:txBody>
      </p:sp>
      <p:grpSp>
        <p:nvGrpSpPr>
          <p:cNvPr id="91" name="그룹 90"/>
          <p:cNvGrpSpPr/>
          <p:nvPr/>
        </p:nvGrpSpPr>
        <p:grpSpPr>
          <a:xfrm>
            <a:off x="6512085" y="3647950"/>
            <a:ext cx="1638180" cy="1555569"/>
            <a:chOff x="6557471" y="3757431"/>
            <a:chExt cx="1638180" cy="1555569"/>
          </a:xfrm>
        </p:grpSpPr>
        <p:grpSp>
          <p:nvGrpSpPr>
            <p:cNvPr id="92" name="그룹 91"/>
            <p:cNvGrpSpPr/>
            <p:nvPr/>
          </p:nvGrpSpPr>
          <p:grpSpPr>
            <a:xfrm>
              <a:off x="6557471" y="4256623"/>
              <a:ext cx="1638180" cy="401918"/>
              <a:chOff x="916680" y="3640974"/>
              <a:chExt cx="3223056" cy="1291244"/>
            </a:xfrm>
          </p:grpSpPr>
          <p:sp>
            <p:nvSpPr>
              <p:cNvPr id="127" name="자유형 126"/>
              <p:cNvSpPr/>
              <p:nvPr/>
            </p:nvSpPr>
            <p:spPr bwMode="auto">
              <a:xfrm>
                <a:off x="1546167" y="3640974"/>
                <a:ext cx="706583" cy="764772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28" name="자유형 127"/>
              <p:cNvSpPr/>
              <p:nvPr/>
            </p:nvSpPr>
            <p:spPr bwMode="auto">
              <a:xfrm rot="10800000">
                <a:off x="2172392" y="4167447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29" name="자유형 128"/>
              <p:cNvSpPr/>
              <p:nvPr/>
            </p:nvSpPr>
            <p:spPr bwMode="auto">
              <a:xfrm>
                <a:off x="2806929" y="3640974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30" name="자유형 129"/>
              <p:cNvSpPr/>
              <p:nvPr/>
            </p:nvSpPr>
            <p:spPr bwMode="auto">
              <a:xfrm rot="10800000">
                <a:off x="3433154" y="4167447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31" name="자유형 130"/>
              <p:cNvSpPr/>
              <p:nvPr/>
            </p:nvSpPr>
            <p:spPr bwMode="auto">
              <a:xfrm rot="10800000">
                <a:off x="916680" y="4167447"/>
                <a:ext cx="706581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6560517" y="3757431"/>
              <a:ext cx="1635134" cy="408464"/>
              <a:chOff x="6566873" y="3779112"/>
              <a:chExt cx="1635134" cy="408464"/>
            </a:xfrm>
          </p:grpSpPr>
          <p:grpSp>
            <p:nvGrpSpPr>
              <p:cNvPr id="98" name="그룹 97"/>
              <p:cNvGrpSpPr/>
              <p:nvPr/>
            </p:nvGrpSpPr>
            <p:grpSpPr>
              <a:xfrm>
                <a:off x="6566873" y="3779112"/>
                <a:ext cx="845921" cy="401918"/>
                <a:chOff x="916680" y="3640974"/>
                <a:chExt cx="1962294" cy="1291244"/>
              </a:xfrm>
            </p:grpSpPr>
            <p:sp>
              <p:nvSpPr>
                <p:cNvPr id="124" name="자유형 123"/>
                <p:cNvSpPr/>
                <p:nvPr/>
              </p:nvSpPr>
              <p:spPr bwMode="auto">
                <a:xfrm>
                  <a:off x="1546167" y="3640974"/>
                  <a:ext cx="706582" cy="764772"/>
                </a:xfrm>
                <a:custGeom>
                  <a:avLst/>
                  <a:gdLst>
                    <a:gd name="connsiteX0" fmla="*/ 0 w 706582"/>
                    <a:gd name="connsiteY0" fmla="*/ 764771 h 764771"/>
                    <a:gd name="connsiteX1" fmla="*/ 332509 w 706582"/>
                    <a:gd name="connsiteY1" fmla="*/ 1 h 764771"/>
                    <a:gd name="connsiteX2" fmla="*/ 706582 w 706582"/>
                    <a:gd name="connsiteY2" fmla="*/ 756459 h 764771"/>
                    <a:gd name="connsiteX3" fmla="*/ 706582 w 706582"/>
                    <a:gd name="connsiteY3" fmla="*/ 756459 h 764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6582" h="764771">
                      <a:moveTo>
                        <a:pt x="0" y="764771"/>
                      </a:moveTo>
                      <a:cubicBezTo>
                        <a:pt x="107372" y="383078"/>
                        <a:pt x="214745" y="1386"/>
                        <a:pt x="332509" y="1"/>
                      </a:cubicBezTo>
                      <a:cubicBezTo>
                        <a:pt x="450273" y="-1384"/>
                        <a:pt x="706582" y="756459"/>
                        <a:pt x="706582" y="756459"/>
                      </a:cubicBezTo>
                      <a:lnTo>
                        <a:pt x="706582" y="756459"/>
                      </a:lnTo>
                    </a:path>
                  </a:pathLst>
                </a:custGeom>
                <a:noFill/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돋움" pitchFamily="50" charset="-127"/>
                  </a:endParaRPr>
                </a:p>
              </p:txBody>
            </p:sp>
            <p:sp>
              <p:nvSpPr>
                <p:cNvPr id="125" name="자유형 124"/>
                <p:cNvSpPr/>
                <p:nvPr/>
              </p:nvSpPr>
              <p:spPr bwMode="auto">
                <a:xfrm rot="10800000">
                  <a:off x="2172392" y="4167447"/>
                  <a:ext cx="706582" cy="764771"/>
                </a:xfrm>
                <a:custGeom>
                  <a:avLst/>
                  <a:gdLst>
                    <a:gd name="connsiteX0" fmla="*/ 0 w 706582"/>
                    <a:gd name="connsiteY0" fmla="*/ 764771 h 764771"/>
                    <a:gd name="connsiteX1" fmla="*/ 332509 w 706582"/>
                    <a:gd name="connsiteY1" fmla="*/ 1 h 764771"/>
                    <a:gd name="connsiteX2" fmla="*/ 706582 w 706582"/>
                    <a:gd name="connsiteY2" fmla="*/ 756459 h 764771"/>
                    <a:gd name="connsiteX3" fmla="*/ 706582 w 706582"/>
                    <a:gd name="connsiteY3" fmla="*/ 756459 h 764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6582" h="764771">
                      <a:moveTo>
                        <a:pt x="0" y="764771"/>
                      </a:moveTo>
                      <a:cubicBezTo>
                        <a:pt x="107372" y="383078"/>
                        <a:pt x="214745" y="1386"/>
                        <a:pt x="332509" y="1"/>
                      </a:cubicBezTo>
                      <a:cubicBezTo>
                        <a:pt x="450273" y="-1384"/>
                        <a:pt x="706582" y="756459"/>
                        <a:pt x="706582" y="756459"/>
                      </a:cubicBezTo>
                      <a:lnTo>
                        <a:pt x="706582" y="756459"/>
                      </a:lnTo>
                    </a:path>
                  </a:pathLst>
                </a:custGeom>
                <a:noFill/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돋움" pitchFamily="50" charset="-127"/>
                  </a:endParaRPr>
                </a:p>
              </p:txBody>
            </p:sp>
            <p:sp>
              <p:nvSpPr>
                <p:cNvPr id="126" name="자유형 125"/>
                <p:cNvSpPr/>
                <p:nvPr/>
              </p:nvSpPr>
              <p:spPr bwMode="auto">
                <a:xfrm rot="10800000">
                  <a:off x="916680" y="4167447"/>
                  <a:ext cx="706581" cy="764771"/>
                </a:xfrm>
                <a:custGeom>
                  <a:avLst/>
                  <a:gdLst>
                    <a:gd name="connsiteX0" fmla="*/ 0 w 706582"/>
                    <a:gd name="connsiteY0" fmla="*/ 764771 h 764771"/>
                    <a:gd name="connsiteX1" fmla="*/ 332509 w 706582"/>
                    <a:gd name="connsiteY1" fmla="*/ 1 h 764771"/>
                    <a:gd name="connsiteX2" fmla="*/ 706582 w 706582"/>
                    <a:gd name="connsiteY2" fmla="*/ 756459 h 764771"/>
                    <a:gd name="connsiteX3" fmla="*/ 706582 w 706582"/>
                    <a:gd name="connsiteY3" fmla="*/ 756459 h 764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6582" h="764771">
                      <a:moveTo>
                        <a:pt x="0" y="764771"/>
                      </a:moveTo>
                      <a:cubicBezTo>
                        <a:pt x="107372" y="383078"/>
                        <a:pt x="214745" y="1386"/>
                        <a:pt x="332509" y="1"/>
                      </a:cubicBezTo>
                      <a:cubicBezTo>
                        <a:pt x="450273" y="-1384"/>
                        <a:pt x="706582" y="756459"/>
                        <a:pt x="706582" y="756459"/>
                      </a:cubicBezTo>
                      <a:lnTo>
                        <a:pt x="706582" y="756459"/>
                      </a:lnTo>
                    </a:path>
                  </a:pathLst>
                </a:custGeom>
                <a:noFill/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돋움" pitchFamily="50" charset="-127"/>
                  </a:endParaRPr>
                </a:p>
              </p:txBody>
            </p:sp>
          </p:grpSp>
          <p:sp>
            <p:nvSpPr>
              <p:cNvPr id="99" name="자유형 98"/>
              <p:cNvSpPr/>
              <p:nvPr/>
            </p:nvSpPr>
            <p:spPr bwMode="auto">
              <a:xfrm>
                <a:off x="7393122" y="3800400"/>
                <a:ext cx="808885" cy="387176"/>
              </a:xfrm>
              <a:custGeom>
                <a:avLst/>
                <a:gdLst>
                  <a:gd name="connsiteX0" fmla="*/ 0 w 581891"/>
                  <a:gd name="connsiteY0" fmla="*/ 299265 h 540345"/>
                  <a:gd name="connsiteX1" fmla="*/ 58190 w 581891"/>
                  <a:gd name="connsiteY1" fmla="*/ 7 h 540345"/>
                  <a:gd name="connsiteX2" fmla="*/ 133004 w 581891"/>
                  <a:gd name="connsiteY2" fmla="*/ 290952 h 540345"/>
                  <a:gd name="connsiteX3" fmla="*/ 224444 w 581891"/>
                  <a:gd name="connsiteY3" fmla="*/ 532021 h 540345"/>
                  <a:gd name="connsiteX4" fmla="*/ 266008 w 581891"/>
                  <a:gd name="connsiteY4" fmla="*/ 24945 h 540345"/>
                  <a:gd name="connsiteX5" fmla="*/ 390699 w 581891"/>
                  <a:gd name="connsiteY5" fmla="*/ 540334 h 540345"/>
                  <a:gd name="connsiteX6" fmla="*/ 473826 w 581891"/>
                  <a:gd name="connsiteY6" fmla="*/ 8320 h 540345"/>
                  <a:gd name="connsiteX7" fmla="*/ 581891 w 581891"/>
                  <a:gd name="connsiteY7" fmla="*/ 515396 h 540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1891" h="540345">
                    <a:moveTo>
                      <a:pt x="0" y="299265"/>
                    </a:moveTo>
                    <a:cubicBezTo>
                      <a:pt x="18011" y="150328"/>
                      <a:pt x="36023" y="1392"/>
                      <a:pt x="58190" y="7"/>
                    </a:cubicBezTo>
                    <a:cubicBezTo>
                      <a:pt x="80357" y="-1379"/>
                      <a:pt x="105295" y="202283"/>
                      <a:pt x="133004" y="290952"/>
                    </a:cubicBezTo>
                    <a:cubicBezTo>
                      <a:pt x="160713" y="379621"/>
                      <a:pt x="202277" y="576355"/>
                      <a:pt x="224444" y="532021"/>
                    </a:cubicBezTo>
                    <a:cubicBezTo>
                      <a:pt x="246611" y="487687"/>
                      <a:pt x="238299" y="23560"/>
                      <a:pt x="266008" y="24945"/>
                    </a:cubicBezTo>
                    <a:cubicBezTo>
                      <a:pt x="293717" y="26330"/>
                      <a:pt x="356063" y="543105"/>
                      <a:pt x="390699" y="540334"/>
                    </a:cubicBezTo>
                    <a:cubicBezTo>
                      <a:pt x="425335" y="537563"/>
                      <a:pt x="441961" y="12476"/>
                      <a:pt x="473826" y="8320"/>
                    </a:cubicBezTo>
                    <a:cubicBezTo>
                      <a:pt x="505691" y="4164"/>
                      <a:pt x="543791" y="259780"/>
                      <a:pt x="581891" y="515396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</p:grpSp>
        <p:sp>
          <p:nvSpPr>
            <p:cNvPr id="97" name="자유형 96"/>
            <p:cNvSpPr/>
            <p:nvPr/>
          </p:nvSpPr>
          <p:spPr bwMode="auto">
            <a:xfrm>
              <a:off x="6579871" y="4834507"/>
              <a:ext cx="1615780" cy="478493"/>
            </a:xfrm>
            <a:custGeom>
              <a:avLst/>
              <a:gdLst>
                <a:gd name="connsiteX0" fmla="*/ 0 w 1487978"/>
                <a:gd name="connsiteY0" fmla="*/ 211392 h 478493"/>
                <a:gd name="connsiteX1" fmla="*/ 133003 w 1487978"/>
                <a:gd name="connsiteY1" fmla="*/ 435836 h 478493"/>
                <a:gd name="connsiteX2" fmla="*/ 349134 w 1487978"/>
                <a:gd name="connsiteY2" fmla="*/ 3574 h 478493"/>
                <a:gd name="connsiteX3" fmla="*/ 606829 w 1487978"/>
                <a:gd name="connsiteY3" fmla="*/ 219705 h 478493"/>
                <a:gd name="connsiteX4" fmla="*/ 764770 w 1487978"/>
                <a:gd name="connsiteY4" fmla="*/ 28512 h 478493"/>
                <a:gd name="connsiteX5" fmla="*/ 906087 w 1487978"/>
                <a:gd name="connsiteY5" fmla="*/ 178141 h 478493"/>
                <a:gd name="connsiteX6" fmla="*/ 1097280 w 1487978"/>
                <a:gd name="connsiteY6" fmla="*/ 477399 h 478493"/>
                <a:gd name="connsiteX7" fmla="*/ 1288472 w 1487978"/>
                <a:gd name="connsiteY7" fmla="*/ 61763 h 478493"/>
                <a:gd name="connsiteX8" fmla="*/ 1487978 w 1487978"/>
                <a:gd name="connsiteY8" fmla="*/ 269581 h 478493"/>
                <a:gd name="connsiteX9" fmla="*/ 1487978 w 1487978"/>
                <a:gd name="connsiteY9" fmla="*/ 269581 h 47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87978" h="478493">
                  <a:moveTo>
                    <a:pt x="0" y="211392"/>
                  </a:moveTo>
                  <a:cubicBezTo>
                    <a:pt x="37407" y="340932"/>
                    <a:pt x="74814" y="470472"/>
                    <a:pt x="133003" y="435836"/>
                  </a:cubicBezTo>
                  <a:cubicBezTo>
                    <a:pt x="191192" y="401200"/>
                    <a:pt x="270163" y="39596"/>
                    <a:pt x="349134" y="3574"/>
                  </a:cubicBezTo>
                  <a:cubicBezTo>
                    <a:pt x="428105" y="-32448"/>
                    <a:pt x="537556" y="215549"/>
                    <a:pt x="606829" y="219705"/>
                  </a:cubicBezTo>
                  <a:cubicBezTo>
                    <a:pt x="676102" y="223861"/>
                    <a:pt x="714894" y="35439"/>
                    <a:pt x="764770" y="28512"/>
                  </a:cubicBezTo>
                  <a:cubicBezTo>
                    <a:pt x="814646" y="21585"/>
                    <a:pt x="850669" y="103327"/>
                    <a:pt x="906087" y="178141"/>
                  </a:cubicBezTo>
                  <a:cubicBezTo>
                    <a:pt x="961505" y="252955"/>
                    <a:pt x="1033549" y="496795"/>
                    <a:pt x="1097280" y="477399"/>
                  </a:cubicBezTo>
                  <a:cubicBezTo>
                    <a:pt x="1161011" y="458003"/>
                    <a:pt x="1223356" y="96399"/>
                    <a:pt x="1288472" y="61763"/>
                  </a:cubicBezTo>
                  <a:cubicBezTo>
                    <a:pt x="1353588" y="27127"/>
                    <a:pt x="1487978" y="269581"/>
                    <a:pt x="1487978" y="269581"/>
                  </a:cubicBezTo>
                  <a:lnTo>
                    <a:pt x="1487978" y="269581"/>
                  </a:lnTo>
                </a:path>
              </a:pathLst>
            </a:cu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81911" y="1271842"/>
            <a:ext cx="8446204" cy="15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재구축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기반 이상 탐지 모델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정상 데이터만을 사용하여 모델 구축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→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정상 패턴을 학습한 모델 구축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재구축 오차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=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입력 데이터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-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모델로 부터 나온 데이터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→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정상 데이터는 자기 자신과 유사하게 생성하도록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재구축 오차가 작게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)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학습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49863079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 bwMode="auto">
          <a:xfrm>
            <a:off x="1867515" y="5454279"/>
            <a:ext cx="5569359" cy="0"/>
          </a:xfrm>
          <a:prstGeom prst="line">
            <a:avLst/>
          </a:prstGeom>
          <a:solidFill>
            <a:schemeClr val="hlink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이상 탐지</a:t>
            </a:r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 bwMode="auto">
          <a:xfrm>
            <a:off x="1867515" y="4979323"/>
            <a:ext cx="0" cy="482138"/>
          </a:xfrm>
          <a:prstGeom prst="line">
            <a:avLst/>
          </a:prstGeom>
          <a:solidFill>
            <a:schemeClr val="hlink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직선 연결선 80"/>
          <p:cNvCxnSpPr/>
          <p:nvPr/>
        </p:nvCxnSpPr>
        <p:spPr bwMode="auto">
          <a:xfrm>
            <a:off x="7436874" y="4979323"/>
            <a:ext cx="0" cy="482138"/>
          </a:xfrm>
          <a:prstGeom prst="line">
            <a:avLst/>
          </a:prstGeom>
          <a:solidFill>
            <a:schemeClr val="hlink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2521567" y="5177857"/>
                <a:ext cx="4236030" cy="593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1200" b="1" dirty="0">
                    <a:solidFill>
                      <a:schemeClr val="tx1"/>
                    </a:solidFill>
                  </a:rPr>
                  <a:t>재구축오차 </a:t>
                </a:r>
                <a:r>
                  <a:rPr lang="en-US" altLang="ko-KR" sz="1200" b="1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1200" b="1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ko-KR" altLang="en-US" sz="1200" b="1" dirty="0">
                            <a:solidFill>
                              <a:schemeClr val="tx1"/>
                            </a:solidFill>
                          </a:rPr>
                          <m:t>관측치 </m:t>
                        </m:r>
                        <m:r>
                          <m:rPr>
                            <m:nor/>
                          </m:rPr>
                          <a:rPr lang="en-US" altLang="ko-KR" sz="1200" b="1" dirty="0">
                            <a:solidFill>
                              <a:schemeClr val="tx1"/>
                            </a:solidFill>
                          </a:rPr>
                          <m:t>– </m:t>
                        </m:r>
                        <m:r>
                          <m:rPr>
                            <m:nor/>
                          </m:rPr>
                          <a:rPr lang="ko-KR" altLang="en-US" sz="1200" b="1" dirty="0">
                            <a:solidFill>
                              <a:schemeClr val="tx1"/>
                            </a:solidFill>
                          </a:rPr>
                          <m:t>모델이 생성한 관측치</m:t>
                        </m:r>
                        <m:r>
                          <m:rPr>
                            <m:nor/>
                          </m:rPr>
                          <a:rPr lang="en-US" altLang="ko-KR" sz="1200" b="1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</m:e>
                      <m:sup/>
                    </m:sSup>
                  </m:oMath>
                </a14:m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ko-KR" altLang="ko-KR" sz="12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200" b="1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정상 관측치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재구축오차가 작음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567" y="5177857"/>
                <a:ext cx="4236030" cy="593047"/>
              </a:xfrm>
              <a:prstGeom prst="rect">
                <a:avLst/>
              </a:prstGeom>
              <a:blipFill>
                <a:blip r:embed="rId3"/>
                <a:stretch>
                  <a:fillRect b="-1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그룹 20"/>
          <p:cNvGrpSpPr/>
          <p:nvPr/>
        </p:nvGrpSpPr>
        <p:grpSpPr>
          <a:xfrm>
            <a:off x="6501815" y="3070601"/>
            <a:ext cx="1638180" cy="1515865"/>
            <a:chOff x="6557471" y="3757431"/>
            <a:chExt cx="1638180" cy="1555569"/>
          </a:xfrm>
        </p:grpSpPr>
        <p:grpSp>
          <p:nvGrpSpPr>
            <p:cNvPr id="65" name="그룹 64"/>
            <p:cNvGrpSpPr/>
            <p:nvPr/>
          </p:nvGrpSpPr>
          <p:grpSpPr>
            <a:xfrm>
              <a:off x="6557471" y="4256623"/>
              <a:ext cx="1638180" cy="401918"/>
              <a:chOff x="916680" y="3640974"/>
              <a:chExt cx="3223056" cy="1291244"/>
            </a:xfrm>
          </p:grpSpPr>
          <p:sp>
            <p:nvSpPr>
              <p:cNvPr id="66" name="자유형 65"/>
              <p:cNvSpPr/>
              <p:nvPr/>
            </p:nvSpPr>
            <p:spPr bwMode="auto">
              <a:xfrm>
                <a:off x="1546167" y="3640974"/>
                <a:ext cx="706583" cy="764772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67" name="자유형 66"/>
              <p:cNvSpPr/>
              <p:nvPr/>
            </p:nvSpPr>
            <p:spPr bwMode="auto">
              <a:xfrm rot="10800000">
                <a:off x="2172392" y="4167447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68" name="자유형 67"/>
              <p:cNvSpPr/>
              <p:nvPr/>
            </p:nvSpPr>
            <p:spPr bwMode="auto">
              <a:xfrm>
                <a:off x="2806929" y="3640974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69" name="자유형 68"/>
              <p:cNvSpPr/>
              <p:nvPr/>
            </p:nvSpPr>
            <p:spPr bwMode="auto">
              <a:xfrm rot="10800000">
                <a:off x="3433154" y="4167447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71" name="자유형 70"/>
              <p:cNvSpPr/>
              <p:nvPr/>
            </p:nvSpPr>
            <p:spPr bwMode="auto">
              <a:xfrm rot="10800000">
                <a:off x="916680" y="4167447"/>
                <a:ext cx="706581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560517" y="3757431"/>
              <a:ext cx="1635134" cy="408464"/>
              <a:chOff x="6566873" y="3779112"/>
              <a:chExt cx="1635134" cy="408464"/>
            </a:xfrm>
          </p:grpSpPr>
          <p:grpSp>
            <p:nvGrpSpPr>
              <p:cNvPr id="72" name="그룹 71"/>
              <p:cNvGrpSpPr/>
              <p:nvPr/>
            </p:nvGrpSpPr>
            <p:grpSpPr>
              <a:xfrm>
                <a:off x="6566873" y="3779112"/>
                <a:ext cx="845921" cy="401918"/>
                <a:chOff x="916680" y="3640974"/>
                <a:chExt cx="1962294" cy="1291244"/>
              </a:xfrm>
            </p:grpSpPr>
            <p:sp>
              <p:nvSpPr>
                <p:cNvPr id="73" name="자유형 72"/>
                <p:cNvSpPr/>
                <p:nvPr/>
              </p:nvSpPr>
              <p:spPr bwMode="auto">
                <a:xfrm>
                  <a:off x="1546167" y="3640974"/>
                  <a:ext cx="706582" cy="764772"/>
                </a:xfrm>
                <a:custGeom>
                  <a:avLst/>
                  <a:gdLst>
                    <a:gd name="connsiteX0" fmla="*/ 0 w 706582"/>
                    <a:gd name="connsiteY0" fmla="*/ 764771 h 764771"/>
                    <a:gd name="connsiteX1" fmla="*/ 332509 w 706582"/>
                    <a:gd name="connsiteY1" fmla="*/ 1 h 764771"/>
                    <a:gd name="connsiteX2" fmla="*/ 706582 w 706582"/>
                    <a:gd name="connsiteY2" fmla="*/ 756459 h 764771"/>
                    <a:gd name="connsiteX3" fmla="*/ 706582 w 706582"/>
                    <a:gd name="connsiteY3" fmla="*/ 756459 h 764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6582" h="764771">
                      <a:moveTo>
                        <a:pt x="0" y="764771"/>
                      </a:moveTo>
                      <a:cubicBezTo>
                        <a:pt x="107372" y="383078"/>
                        <a:pt x="214745" y="1386"/>
                        <a:pt x="332509" y="1"/>
                      </a:cubicBezTo>
                      <a:cubicBezTo>
                        <a:pt x="450273" y="-1384"/>
                        <a:pt x="706582" y="756459"/>
                        <a:pt x="706582" y="756459"/>
                      </a:cubicBezTo>
                      <a:lnTo>
                        <a:pt x="706582" y="756459"/>
                      </a:lnTo>
                    </a:path>
                  </a:pathLst>
                </a:custGeom>
                <a:noFill/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돋움" pitchFamily="50" charset="-127"/>
                  </a:endParaRPr>
                </a:p>
              </p:txBody>
            </p:sp>
            <p:sp>
              <p:nvSpPr>
                <p:cNvPr id="74" name="자유형 73"/>
                <p:cNvSpPr/>
                <p:nvPr/>
              </p:nvSpPr>
              <p:spPr bwMode="auto">
                <a:xfrm rot="10800000">
                  <a:off x="2172392" y="4167447"/>
                  <a:ext cx="706582" cy="764771"/>
                </a:xfrm>
                <a:custGeom>
                  <a:avLst/>
                  <a:gdLst>
                    <a:gd name="connsiteX0" fmla="*/ 0 w 706582"/>
                    <a:gd name="connsiteY0" fmla="*/ 764771 h 764771"/>
                    <a:gd name="connsiteX1" fmla="*/ 332509 w 706582"/>
                    <a:gd name="connsiteY1" fmla="*/ 1 h 764771"/>
                    <a:gd name="connsiteX2" fmla="*/ 706582 w 706582"/>
                    <a:gd name="connsiteY2" fmla="*/ 756459 h 764771"/>
                    <a:gd name="connsiteX3" fmla="*/ 706582 w 706582"/>
                    <a:gd name="connsiteY3" fmla="*/ 756459 h 764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6582" h="764771">
                      <a:moveTo>
                        <a:pt x="0" y="764771"/>
                      </a:moveTo>
                      <a:cubicBezTo>
                        <a:pt x="107372" y="383078"/>
                        <a:pt x="214745" y="1386"/>
                        <a:pt x="332509" y="1"/>
                      </a:cubicBezTo>
                      <a:cubicBezTo>
                        <a:pt x="450273" y="-1384"/>
                        <a:pt x="706582" y="756459"/>
                        <a:pt x="706582" y="756459"/>
                      </a:cubicBezTo>
                      <a:lnTo>
                        <a:pt x="706582" y="756459"/>
                      </a:lnTo>
                    </a:path>
                  </a:pathLst>
                </a:custGeom>
                <a:noFill/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돋움" pitchFamily="50" charset="-127"/>
                  </a:endParaRPr>
                </a:p>
              </p:txBody>
            </p:sp>
            <p:sp>
              <p:nvSpPr>
                <p:cNvPr id="78" name="자유형 77"/>
                <p:cNvSpPr/>
                <p:nvPr/>
              </p:nvSpPr>
              <p:spPr bwMode="auto">
                <a:xfrm rot="10800000">
                  <a:off x="916680" y="4167447"/>
                  <a:ext cx="706581" cy="764771"/>
                </a:xfrm>
                <a:custGeom>
                  <a:avLst/>
                  <a:gdLst>
                    <a:gd name="connsiteX0" fmla="*/ 0 w 706582"/>
                    <a:gd name="connsiteY0" fmla="*/ 764771 h 764771"/>
                    <a:gd name="connsiteX1" fmla="*/ 332509 w 706582"/>
                    <a:gd name="connsiteY1" fmla="*/ 1 h 764771"/>
                    <a:gd name="connsiteX2" fmla="*/ 706582 w 706582"/>
                    <a:gd name="connsiteY2" fmla="*/ 756459 h 764771"/>
                    <a:gd name="connsiteX3" fmla="*/ 706582 w 706582"/>
                    <a:gd name="connsiteY3" fmla="*/ 756459 h 764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6582" h="764771">
                      <a:moveTo>
                        <a:pt x="0" y="764771"/>
                      </a:moveTo>
                      <a:cubicBezTo>
                        <a:pt x="107372" y="383078"/>
                        <a:pt x="214745" y="1386"/>
                        <a:pt x="332509" y="1"/>
                      </a:cubicBezTo>
                      <a:cubicBezTo>
                        <a:pt x="450273" y="-1384"/>
                        <a:pt x="706582" y="756459"/>
                        <a:pt x="706582" y="756459"/>
                      </a:cubicBezTo>
                      <a:lnTo>
                        <a:pt x="706582" y="756459"/>
                      </a:lnTo>
                    </a:path>
                  </a:pathLst>
                </a:custGeom>
                <a:noFill/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돋움" pitchFamily="50" charset="-127"/>
                  </a:endParaRPr>
                </a:p>
              </p:txBody>
            </p:sp>
          </p:grpSp>
          <p:sp>
            <p:nvSpPr>
              <p:cNvPr id="13" name="자유형 12"/>
              <p:cNvSpPr/>
              <p:nvPr/>
            </p:nvSpPr>
            <p:spPr bwMode="auto">
              <a:xfrm>
                <a:off x="7393122" y="3800400"/>
                <a:ext cx="808885" cy="387176"/>
              </a:xfrm>
              <a:custGeom>
                <a:avLst/>
                <a:gdLst>
                  <a:gd name="connsiteX0" fmla="*/ 0 w 581891"/>
                  <a:gd name="connsiteY0" fmla="*/ 299265 h 540345"/>
                  <a:gd name="connsiteX1" fmla="*/ 58190 w 581891"/>
                  <a:gd name="connsiteY1" fmla="*/ 7 h 540345"/>
                  <a:gd name="connsiteX2" fmla="*/ 133004 w 581891"/>
                  <a:gd name="connsiteY2" fmla="*/ 290952 h 540345"/>
                  <a:gd name="connsiteX3" fmla="*/ 224444 w 581891"/>
                  <a:gd name="connsiteY3" fmla="*/ 532021 h 540345"/>
                  <a:gd name="connsiteX4" fmla="*/ 266008 w 581891"/>
                  <a:gd name="connsiteY4" fmla="*/ 24945 h 540345"/>
                  <a:gd name="connsiteX5" fmla="*/ 390699 w 581891"/>
                  <a:gd name="connsiteY5" fmla="*/ 540334 h 540345"/>
                  <a:gd name="connsiteX6" fmla="*/ 473826 w 581891"/>
                  <a:gd name="connsiteY6" fmla="*/ 8320 h 540345"/>
                  <a:gd name="connsiteX7" fmla="*/ 581891 w 581891"/>
                  <a:gd name="connsiteY7" fmla="*/ 515396 h 540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1891" h="540345">
                    <a:moveTo>
                      <a:pt x="0" y="299265"/>
                    </a:moveTo>
                    <a:cubicBezTo>
                      <a:pt x="18011" y="150328"/>
                      <a:pt x="36023" y="1392"/>
                      <a:pt x="58190" y="7"/>
                    </a:cubicBezTo>
                    <a:cubicBezTo>
                      <a:pt x="80357" y="-1379"/>
                      <a:pt x="105295" y="202283"/>
                      <a:pt x="133004" y="290952"/>
                    </a:cubicBezTo>
                    <a:cubicBezTo>
                      <a:pt x="160713" y="379621"/>
                      <a:pt x="202277" y="576355"/>
                      <a:pt x="224444" y="532021"/>
                    </a:cubicBezTo>
                    <a:cubicBezTo>
                      <a:pt x="246611" y="487687"/>
                      <a:pt x="238299" y="23560"/>
                      <a:pt x="266008" y="24945"/>
                    </a:cubicBezTo>
                    <a:cubicBezTo>
                      <a:pt x="293717" y="26330"/>
                      <a:pt x="356063" y="543105"/>
                      <a:pt x="390699" y="540334"/>
                    </a:cubicBezTo>
                    <a:cubicBezTo>
                      <a:pt x="425335" y="537563"/>
                      <a:pt x="441961" y="12476"/>
                      <a:pt x="473826" y="8320"/>
                    </a:cubicBezTo>
                    <a:cubicBezTo>
                      <a:pt x="505691" y="4164"/>
                      <a:pt x="543791" y="259780"/>
                      <a:pt x="581891" y="515396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</p:grpSp>
        <p:sp>
          <p:nvSpPr>
            <p:cNvPr id="20" name="자유형 19"/>
            <p:cNvSpPr/>
            <p:nvPr/>
          </p:nvSpPr>
          <p:spPr bwMode="auto">
            <a:xfrm>
              <a:off x="6579871" y="4834507"/>
              <a:ext cx="1615780" cy="478493"/>
            </a:xfrm>
            <a:custGeom>
              <a:avLst/>
              <a:gdLst>
                <a:gd name="connsiteX0" fmla="*/ 0 w 1487978"/>
                <a:gd name="connsiteY0" fmla="*/ 211392 h 478493"/>
                <a:gd name="connsiteX1" fmla="*/ 133003 w 1487978"/>
                <a:gd name="connsiteY1" fmla="*/ 435836 h 478493"/>
                <a:gd name="connsiteX2" fmla="*/ 349134 w 1487978"/>
                <a:gd name="connsiteY2" fmla="*/ 3574 h 478493"/>
                <a:gd name="connsiteX3" fmla="*/ 606829 w 1487978"/>
                <a:gd name="connsiteY3" fmla="*/ 219705 h 478493"/>
                <a:gd name="connsiteX4" fmla="*/ 764770 w 1487978"/>
                <a:gd name="connsiteY4" fmla="*/ 28512 h 478493"/>
                <a:gd name="connsiteX5" fmla="*/ 906087 w 1487978"/>
                <a:gd name="connsiteY5" fmla="*/ 178141 h 478493"/>
                <a:gd name="connsiteX6" fmla="*/ 1097280 w 1487978"/>
                <a:gd name="connsiteY6" fmla="*/ 477399 h 478493"/>
                <a:gd name="connsiteX7" fmla="*/ 1288472 w 1487978"/>
                <a:gd name="connsiteY7" fmla="*/ 61763 h 478493"/>
                <a:gd name="connsiteX8" fmla="*/ 1487978 w 1487978"/>
                <a:gd name="connsiteY8" fmla="*/ 269581 h 478493"/>
                <a:gd name="connsiteX9" fmla="*/ 1487978 w 1487978"/>
                <a:gd name="connsiteY9" fmla="*/ 269581 h 47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87978" h="478493">
                  <a:moveTo>
                    <a:pt x="0" y="211392"/>
                  </a:moveTo>
                  <a:cubicBezTo>
                    <a:pt x="37407" y="340932"/>
                    <a:pt x="74814" y="470472"/>
                    <a:pt x="133003" y="435836"/>
                  </a:cubicBezTo>
                  <a:cubicBezTo>
                    <a:pt x="191192" y="401200"/>
                    <a:pt x="270163" y="39596"/>
                    <a:pt x="349134" y="3574"/>
                  </a:cubicBezTo>
                  <a:cubicBezTo>
                    <a:pt x="428105" y="-32448"/>
                    <a:pt x="537556" y="215549"/>
                    <a:pt x="606829" y="219705"/>
                  </a:cubicBezTo>
                  <a:cubicBezTo>
                    <a:pt x="676102" y="223861"/>
                    <a:pt x="714894" y="35439"/>
                    <a:pt x="764770" y="28512"/>
                  </a:cubicBezTo>
                  <a:cubicBezTo>
                    <a:pt x="814646" y="21585"/>
                    <a:pt x="850669" y="103327"/>
                    <a:pt x="906087" y="178141"/>
                  </a:cubicBezTo>
                  <a:cubicBezTo>
                    <a:pt x="961505" y="252955"/>
                    <a:pt x="1033549" y="496795"/>
                    <a:pt x="1097280" y="477399"/>
                  </a:cubicBezTo>
                  <a:cubicBezTo>
                    <a:pt x="1161011" y="458003"/>
                    <a:pt x="1223356" y="96399"/>
                    <a:pt x="1288472" y="61763"/>
                  </a:cubicBezTo>
                  <a:cubicBezTo>
                    <a:pt x="1353588" y="27127"/>
                    <a:pt x="1487978" y="269581"/>
                    <a:pt x="1487978" y="269581"/>
                  </a:cubicBezTo>
                  <a:lnTo>
                    <a:pt x="1487978" y="269581"/>
                  </a:lnTo>
                </a:path>
              </a:pathLst>
            </a:cu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1052652" y="3155658"/>
            <a:ext cx="1659756" cy="1485870"/>
            <a:chOff x="1119154" y="3779113"/>
            <a:chExt cx="1659756" cy="1485870"/>
          </a:xfrm>
        </p:grpSpPr>
        <p:grpSp>
          <p:nvGrpSpPr>
            <p:cNvPr id="102" name="그룹 101"/>
            <p:cNvGrpSpPr/>
            <p:nvPr/>
          </p:nvGrpSpPr>
          <p:grpSpPr>
            <a:xfrm>
              <a:off x="1119154" y="4863065"/>
              <a:ext cx="1659756" cy="401918"/>
              <a:chOff x="916680" y="3640974"/>
              <a:chExt cx="3850159" cy="1291244"/>
            </a:xfrm>
          </p:grpSpPr>
          <p:sp>
            <p:nvSpPr>
              <p:cNvPr id="118" name="자유형 117"/>
              <p:cNvSpPr/>
              <p:nvPr/>
            </p:nvSpPr>
            <p:spPr bwMode="auto">
              <a:xfrm>
                <a:off x="1546167" y="3640974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19" name="자유형 118"/>
              <p:cNvSpPr/>
              <p:nvPr/>
            </p:nvSpPr>
            <p:spPr bwMode="auto">
              <a:xfrm rot="10800000">
                <a:off x="2172392" y="4167447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20" name="자유형 119"/>
              <p:cNvSpPr/>
              <p:nvPr/>
            </p:nvSpPr>
            <p:spPr bwMode="auto">
              <a:xfrm>
                <a:off x="2806929" y="3640974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21" name="자유형 120"/>
              <p:cNvSpPr/>
              <p:nvPr/>
            </p:nvSpPr>
            <p:spPr bwMode="auto">
              <a:xfrm rot="10800000">
                <a:off x="3433154" y="4167447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22" name="자유형 121"/>
              <p:cNvSpPr/>
              <p:nvPr/>
            </p:nvSpPr>
            <p:spPr bwMode="auto">
              <a:xfrm>
                <a:off x="4060259" y="3640974"/>
                <a:ext cx="706580" cy="764772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23" name="자유형 122"/>
              <p:cNvSpPr/>
              <p:nvPr/>
            </p:nvSpPr>
            <p:spPr bwMode="auto">
              <a:xfrm rot="10800000">
                <a:off x="916680" y="4167447"/>
                <a:ext cx="706581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</p:grpSp>
        <p:grpSp>
          <p:nvGrpSpPr>
            <p:cNvPr id="103" name="그룹 102"/>
            <p:cNvGrpSpPr/>
            <p:nvPr/>
          </p:nvGrpSpPr>
          <p:grpSpPr>
            <a:xfrm>
              <a:off x="1119154" y="4336495"/>
              <a:ext cx="1659756" cy="401918"/>
              <a:chOff x="916680" y="3640974"/>
              <a:chExt cx="3850159" cy="1291244"/>
            </a:xfrm>
          </p:grpSpPr>
          <p:sp>
            <p:nvSpPr>
              <p:cNvPr id="112" name="자유형 111"/>
              <p:cNvSpPr/>
              <p:nvPr/>
            </p:nvSpPr>
            <p:spPr bwMode="auto">
              <a:xfrm>
                <a:off x="1546167" y="3640974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13" name="자유형 112"/>
              <p:cNvSpPr/>
              <p:nvPr/>
            </p:nvSpPr>
            <p:spPr bwMode="auto">
              <a:xfrm rot="10800000">
                <a:off x="2172392" y="4167447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14" name="자유형 113"/>
              <p:cNvSpPr/>
              <p:nvPr/>
            </p:nvSpPr>
            <p:spPr bwMode="auto">
              <a:xfrm>
                <a:off x="2806929" y="3640974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15" name="자유형 114"/>
              <p:cNvSpPr/>
              <p:nvPr/>
            </p:nvSpPr>
            <p:spPr bwMode="auto">
              <a:xfrm rot="10800000">
                <a:off x="3433154" y="4167447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16" name="자유형 115"/>
              <p:cNvSpPr/>
              <p:nvPr/>
            </p:nvSpPr>
            <p:spPr bwMode="auto">
              <a:xfrm>
                <a:off x="4060259" y="3640974"/>
                <a:ext cx="706580" cy="764772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17" name="자유형 116"/>
              <p:cNvSpPr/>
              <p:nvPr/>
            </p:nvSpPr>
            <p:spPr bwMode="auto">
              <a:xfrm rot="10800000">
                <a:off x="916680" y="4167447"/>
                <a:ext cx="706581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</p:grpSp>
        <p:grpSp>
          <p:nvGrpSpPr>
            <p:cNvPr id="104" name="그룹 103"/>
            <p:cNvGrpSpPr/>
            <p:nvPr/>
          </p:nvGrpSpPr>
          <p:grpSpPr>
            <a:xfrm>
              <a:off x="1119154" y="3779113"/>
              <a:ext cx="1659756" cy="401918"/>
              <a:chOff x="916680" y="3640974"/>
              <a:chExt cx="3850159" cy="1291244"/>
            </a:xfrm>
          </p:grpSpPr>
          <p:sp>
            <p:nvSpPr>
              <p:cNvPr id="105" name="자유형 104"/>
              <p:cNvSpPr/>
              <p:nvPr/>
            </p:nvSpPr>
            <p:spPr bwMode="auto">
              <a:xfrm>
                <a:off x="1546167" y="3640974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06" name="자유형 105"/>
              <p:cNvSpPr/>
              <p:nvPr/>
            </p:nvSpPr>
            <p:spPr bwMode="auto">
              <a:xfrm rot="10800000">
                <a:off x="2172392" y="4167447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07" name="자유형 106"/>
              <p:cNvSpPr/>
              <p:nvPr/>
            </p:nvSpPr>
            <p:spPr bwMode="auto">
              <a:xfrm>
                <a:off x="2806929" y="3640974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08" name="자유형 107"/>
              <p:cNvSpPr/>
              <p:nvPr/>
            </p:nvSpPr>
            <p:spPr bwMode="auto">
              <a:xfrm rot="10800000">
                <a:off x="3433154" y="4167447"/>
                <a:ext cx="706582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09" name="자유형 108"/>
              <p:cNvSpPr/>
              <p:nvPr/>
            </p:nvSpPr>
            <p:spPr bwMode="auto">
              <a:xfrm>
                <a:off x="4060259" y="3640974"/>
                <a:ext cx="706580" cy="764772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  <p:sp>
            <p:nvSpPr>
              <p:cNvPr id="110" name="자유형 109"/>
              <p:cNvSpPr/>
              <p:nvPr/>
            </p:nvSpPr>
            <p:spPr bwMode="auto">
              <a:xfrm rot="10800000">
                <a:off x="916680" y="4167447"/>
                <a:ext cx="706581" cy="764771"/>
              </a:xfrm>
              <a:custGeom>
                <a:avLst/>
                <a:gdLst>
                  <a:gd name="connsiteX0" fmla="*/ 0 w 706582"/>
                  <a:gd name="connsiteY0" fmla="*/ 764771 h 764771"/>
                  <a:gd name="connsiteX1" fmla="*/ 332509 w 706582"/>
                  <a:gd name="connsiteY1" fmla="*/ 1 h 764771"/>
                  <a:gd name="connsiteX2" fmla="*/ 706582 w 706582"/>
                  <a:gd name="connsiteY2" fmla="*/ 756459 h 764771"/>
                  <a:gd name="connsiteX3" fmla="*/ 706582 w 706582"/>
                  <a:gd name="connsiteY3" fmla="*/ 756459 h 7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582" h="764771">
                    <a:moveTo>
                      <a:pt x="0" y="764771"/>
                    </a:moveTo>
                    <a:cubicBezTo>
                      <a:pt x="107372" y="383078"/>
                      <a:pt x="214745" y="1386"/>
                      <a:pt x="332509" y="1"/>
                    </a:cubicBezTo>
                    <a:cubicBezTo>
                      <a:pt x="450273" y="-1384"/>
                      <a:pt x="706582" y="756459"/>
                      <a:pt x="706582" y="756459"/>
                    </a:cubicBezTo>
                    <a:lnTo>
                      <a:pt x="706582" y="756459"/>
                    </a:lnTo>
                  </a:path>
                </a:pathLst>
              </a:cu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돋움" pitchFamily="50" charset="-127"/>
                </a:endParaRPr>
              </a:p>
            </p:txBody>
          </p:sp>
        </p:grpSp>
      </p:grpSp>
      <p:sp>
        <p:nvSpPr>
          <p:cNvPr id="50" name="내용 개체 틀 92"/>
          <p:cNvSpPr>
            <a:spLocks noGrp="1"/>
          </p:cNvSpPr>
          <p:nvPr>
            <p:ph idx="1"/>
          </p:nvPr>
        </p:nvSpPr>
        <p:spPr>
          <a:xfrm>
            <a:off x="586155" y="866027"/>
            <a:ext cx="8239858" cy="288925"/>
          </a:xfrm>
        </p:spPr>
        <p:txBody>
          <a:bodyPr/>
          <a:lstStyle/>
          <a:p>
            <a:r>
              <a:rPr lang="ko-KR" altLang="en-US"/>
              <a:t>재구축 기반 모델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44509" y="2602312"/>
            <a:ext cx="2329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정상 관측치</a:t>
            </a:r>
            <a:endParaRPr lang="ko-KR" altLang="en-US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6122836" y="2597909"/>
            <a:ext cx="2329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모델이 생성한 관측치</a:t>
            </a:r>
            <a:endParaRPr lang="ko-KR" altLang="en-US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3355149" y="2602312"/>
            <a:ext cx="2329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이상 탐지 모델</a:t>
            </a:r>
            <a:endParaRPr lang="ko-KR" altLang="en-US" b="1" dirty="0"/>
          </a:p>
        </p:txBody>
      </p:sp>
      <p:sp>
        <p:nvSpPr>
          <p:cNvPr id="77" name="오른쪽 화살표 76"/>
          <p:cNvSpPr/>
          <p:nvPr/>
        </p:nvSpPr>
        <p:spPr bwMode="auto">
          <a:xfrm>
            <a:off x="3134465" y="3710078"/>
            <a:ext cx="285750" cy="43733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80" name="오른쪽 화살표 79"/>
          <p:cNvSpPr/>
          <p:nvPr/>
        </p:nvSpPr>
        <p:spPr bwMode="auto">
          <a:xfrm>
            <a:off x="5706865" y="3710078"/>
            <a:ext cx="285750" cy="43733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/>
              <p:cNvSpPr/>
              <p:nvPr/>
            </p:nvSpPr>
            <p:spPr bwMode="auto">
              <a:xfrm>
                <a:off x="3656922" y="3062211"/>
                <a:ext cx="1726088" cy="1596548"/>
              </a:xfrm>
              <a:prstGeom prst="rect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1" lang="en-US" altLang="ko-KR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kumimoji="1" lang="en-US" altLang="ko-KR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</a:rPr>
                      <m:t>𝑓</m:t>
                    </m:r>
                    <m:r>
                      <a:rPr kumimoji="1" lang="en-US" altLang="ko-KR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kumimoji="1" lang="en-US" altLang="ko-KR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</a:rPr>
                      <m:t>𝑋</m:t>
                    </m:r>
                    <m:r>
                      <a:rPr kumimoji="1" lang="en-US" altLang="ko-KR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</m:oMath>
                </a14:m>
                <a:r>
                  <a:rPr kumimoji="1" lang="ko-KR" altLang="en-US" sz="24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ea"/>
                    <a:ea typeface="+mj-ea"/>
                  </a:rPr>
                  <a:t> </a:t>
                </a:r>
              </a:p>
            </p:txBody>
          </p:sp>
        </mc:Choice>
        <mc:Fallback xmlns="">
          <p:sp>
            <p:nvSpPr>
              <p:cNvPr id="83" name="직사각형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6922" y="3062211"/>
                <a:ext cx="1726088" cy="15965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381911" y="1271842"/>
            <a:ext cx="8446204" cy="7833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이상 탐지 과정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정상 데이터 입력시 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→ </a:t>
            </a:r>
            <a:r>
              <a:rPr lang="ko-KR" altLang="en-US" sz="16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재구축 오차가 작기 때문에 정상으로 분류</a:t>
            </a:r>
            <a:endParaRPr lang="en-US" altLang="ko-KR" sz="16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034247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이상 탐지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/>
              <p:cNvSpPr/>
              <p:nvPr/>
            </p:nvSpPr>
            <p:spPr bwMode="auto">
              <a:xfrm>
                <a:off x="3656922" y="3062211"/>
                <a:ext cx="1726088" cy="1596548"/>
              </a:xfrm>
              <a:prstGeom prst="rect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1" lang="en-US" altLang="ko-KR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kumimoji="1" lang="en-US" altLang="ko-KR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</a:rPr>
                      <m:t>𝑓</m:t>
                    </m:r>
                    <m:r>
                      <a:rPr kumimoji="1" lang="en-US" altLang="ko-KR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kumimoji="1" lang="en-US" altLang="ko-KR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</a:rPr>
                      <m:t>𝑋</m:t>
                    </m:r>
                    <m:r>
                      <a:rPr kumimoji="1" lang="en-US" altLang="ko-KR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</m:oMath>
                </a14:m>
                <a:r>
                  <a:rPr kumimoji="1" lang="ko-KR" altLang="en-US" sz="24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ea"/>
                    <a:ea typeface="+mj-ea"/>
                  </a:rPr>
                  <a:t> </a:t>
                </a:r>
              </a:p>
            </p:txBody>
          </p:sp>
        </mc:Choice>
        <mc:Fallback xmlns="">
          <p:sp>
            <p:nvSpPr>
              <p:cNvPr id="95" name="직사각형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6922" y="3062211"/>
                <a:ext cx="1726088" cy="15965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연결선 5"/>
          <p:cNvCxnSpPr/>
          <p:nvPr/>
        </p:nvCxnSpPr>
        <p:spPr bwMode="auto">
          <a:xfrm>
            <a:off x="1809326" y="5398367"/>
            <a:ext cx="5569359" cy="0"/>
          </a:xfrm>
          <a:prstGeom prst="line">
            <a:avLst/>
          </a:prstGeom>
          <a:solidFill>
            <a:schemeClr val="hlink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TextBox 110"/>
          <p:cNvSpPr txBox="1"/>
          <p:nvPr/>
        </p:nvSpPr>
        <p:spPr>
          <a:xfrm>
            <a:off x="644509" y="2602312"/>
            <a:ext cx="2329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이상 관측치</a:t>
            </a:r>
            <a:endParaRPr lang="ko-KR" alt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6122836" y="2597909"/>
            <a:ext cx="2329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모델이 생성한 관측치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355149" y="2602312"/>
            <a:ext cx="2329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이상 탐지 모델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2463378" y="5121945"/>
                <a:ext cx="4236030" cy="593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1200" b="1" dirty="0">
                    <a:solidFill>
                      <a:schemeClr val="tx1"/>
                    </a:solidFill>
                  </a:rPr>
                  <a:t>재구축오차 </a:t>
                </a:r>
                <a:r>
                  <a:rPr lang="en-US" altLang="ko-KR" sz="1200" b="1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1200" b="1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ko-KR" altLang="en-US" sz="1200" b="1" dirty="0">
                            <a:solidFill>
                              <a:schemeClr val="tx1"/>
                            </a:solidFill>
                          </a:rPr>
                          <m:t>관측치 </m:t>
                        </m:r>
                        <m:r>
                          <m:rPr>
                            <m:nor/>
                          </m:rPr>
                          <a:rPr lang="en-US" altLang="ko-KR" sz="1200" b="1" dirty="0">
                            <a:solidFill>
                              <a:schemeClr val="tx1"/>
                            </a:solidFill>
                          </a:rPr>
                          <m:t>– </m:t>
                        </m:r>
                        <m:r>
                          <m:rPr>
                            <m:nor/>
                          </m:rPr>
                          <a:rPr lang="ko-KR" altLang="en-US" sz="1200" b="1" dirty="0">
                            <a:solidFill>
                              <a:schemeClr val="tx1"/>
                            </a:solidFill>
                          </a:rPr>
                          <m:t>모델이 생성한 관측치</m:t>
                        </m:r>
                        <m:r>
                          <m:rPr>
                            <m:nor/>
                          </m:rPr>
                          <a:rPr lang="en-US" altLang="ko-KR" sz="1200" b="1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</m:e>
                      <m:sup/>
                    </m:sSup>
                  </m:oMath>
                </a14:m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ko-KR" altLang="ko-KR" sz="12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200" b="1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이상 관측치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재구축오차가 큼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378" y="5121945"/>
                <a:ext cx="4236030" cy="593047"/>
              </a:xfrm>
              <a:prstGeom prst="rect">
                <a:avLst/>
              </a:prstGeom>
              <a:blipFill>
                <a:blip r:embed="rId3"/>
                <a:stretch>
                  <a:fillRect b="-20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/>
          <p:cNvCxnSpPr/>
          <p:nvPr/>
        </p:nvCxnSpPr>
        <p:spPr bwMode="auto">
          <a:xfrm>
            <a:off x="1809326" y="4923411"/>
            <a:ext cx="0" cy="482138"/>
          </a:xfrm>
          <a:prstGeom prst="line">
            <a:avLst/>
          </a:prstGeom>
          <a:solidFill>
            <a:schemeClr val="hlink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직선 연결선 80"/>
          <p:cNvCxnSpPr/>
          <p:nvPr/>
        </p:nvCxnSpPr>
        <p:spPr bwMode="auto">
          <a:xfrm>
            <a:off x="7378685" y="4923411"/>
            <a:ext cx="0" cy="482138"/>
          </a:xfrm>
          <a:prstGeom prst="line">
            <a:avLst/>
          </a:prstGeom>
          <a:solidFill>
            <a:schemeClr val="hlink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그룹 2"/>
          <p:cNvGrpSpPr/>
          <p:nvPr/>
        </p:nvGrpSpPr>
        <p:grpSpPr>
          <a:xfrm>
            <a:off x="6611767" y="3151013"/>
            <a:ext cx="1373015" cy="1440531"/>
            <a:chOff x="6769710" y="3830380"/>
            <a:chExt cx="1373015" cy="1440531"/>
          </a:xfrm>
        </p:grpSpPr>
        <p:sp>
          <p:nvSpPr>
            <p:cNvPr id="20" name="자유형 19"/>
            <p:cNvSpPr/>
            <p:nvPr/>
          </p:nvSpPr>
          <p:spPr bwMode="auto">
            <a:xfrm>
              <a:off x="6805121" y="4799081"/>
              <a:ext cx="1337604" cy="471830"/>
            </a:xfrm>
            <a:custGeom>
              <a:avLst/>
              <a:gdLst>
                <a:gd name="connsiteX0" fmla="*/ 0 w 2236124"/>
                <a:gd name="connsiteY0" fmla="*/ 557788 h 958265"/>
                <a:gd name="connsiteX1" fmla="*/ 324196 w 2236124"/>
                <a:gd name="connsiteY1" fmla="*/ 9148 h 958265"/>
                <a:gd name="connsiteX2" fmla="*/ 706582 w 2236124"/>
                <a:gd name="connsiteY2" fmla="*/ 956799 h 958265"/>
                <a:gd name="connsiteX3" fmla="*/ 1005840 w 2236124"/>
                <a:gd name="connsiteY3" fmla="*/ 233592 h 958265"/>
                <a:gd name="connsiteX4" fmla="*/ 1246909 w 2236124"/>
                <a:gd name="connsiteY4" fmla="*/ 532850 h 958265"/>
                <a:gd name="connsiteX5" fmla="*/ 1521229 w 2236124"/>
                <a:gd name="connsiteY5" fmla="*/ 216966 h 958265"/>
                <a:gd name="connsiteX6" fmla="*/ 1812175 w 2236124"/>
                <a:gd name="connsiteY6" fmla="*/ 557788 h 958265"/>
                <a:gd name="connsiteX7" fmla="*/ 2011680 w 2236124"/>
                <a:gd name="connsiteY7" fmla="*/ 208654 h 958265"/>
                <a:gd name="connsiteX8" fmla="*/ 2236124 w 2236124"/>
                <a:gd name="connsiteY8" fmla="*/ 499599 h 95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6124" h="958265">
                  <a:moveTo>
                    <a:pt x="0" y="557788"/>
                  </a:moveTo>
                  <a:cubicBezTo>
                    <a:pt x="103216" y="250217"/>
                    <a:pt x="206432" y="-57354"/>
                    <a:pt x="324196" y="9148"/>
                  </a:cubicBezTo>
                  <a:cubicBezTo>
                    <a:pt x="441960" y="75650"/>
                    <a:pt x="592975" y="919392"/>
                    <a:pt x="706582" y="956799"/>
                  </a:cubicBezTo>
                  <a:cubicBezTo>
                    <a:pt x="820189" y="994206"/>
                    <a:pt x="915786" y="304250"/>
                    <a:pt x="1005840" y="233592"/>
                  </a:cubicBezTo>
                  <a:cubicBezTo>
                    <a:pt x="1095894" y="162934"/>
                    <a:pt x="1161011" y="535621"/>
                    <a:pt x="1246909" y="532850"/>
                  </a:cubicBezTo>
                  <a:cubicBezTo>
                    <a:pt x="1332807" y="530079"/>
                    <a:pt x="1427018" y="212810"/>
                    <a:pt x="1521229" y="216966"/>
                  </a:cubicBezTo>
                  <a:cubicBezTo>
                    <a:pt x="1615440" y="221122"/>
                    <a:pt x="1730433" y="559173"/>
                    <a:pt x="1812175" y="557788"/>
                  </a:cubicBezTo>
                  <a:cubicBezTo>
                    <a:pt x="1893917" y="556403"/>
                    <a:pt x="1941022" y="218352"/>
                    <a:pt x="2011680" y="208654"/>
                  </a:cubicBezTo>
                  <a:cubicBezTo>
                    <a:pt x="2082338" y="198956"/>
                    <a:pt x="2159231" y="349277"/>
                    <a:pt x="2236124" y="499599"/>
                  </a:cubicBezTo>
                </a:path>
              </a:pathLst>
            </a:cu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21" name="자유형 20"/>
            <p:cNvSpPr/>
            <p:nvPr/>
          </p:nvSpPr>
          <p:spPr bwMode="auto">
            <a:xfrm>
              <a:off x="6769710" y="4300514"/>
              <a:ext cx="1367573" cy="446871"/>
            </a:xfrm>
            <a:custGeom>
              <a:avLst/>
              <a:gdLst>
                <a:gd name="connsiteX0" fmla="*/ 0 w 2427317"/>
                <a:gd name="connsiteY0" fmla="*/ 447205 h 979232"/>
                <a:gd name="connsiteX1" fmla="*/ 324197 w 2427317"/>
                <a:gd name="connsiteY1" fmla="*/ 954281 h 979232"/>
                <a:gd name="connsiteX2" fmla="*/ 640080 w 2427317"/>
                <a:gd name="connsiteY2" fmla="*/ 31569 h 979232"/>
                <a:gd name="connsiteX3" fmla="*/ 897775 w 2427317"/>
                <a:gd name="connsiteY3" fmla="*/ 937656 h 979232"/>
                <a:gd name="connsiteX4" fmla="*/ 1172095 w 2427317"/>
                <a:gd name="connsiteY4" fmla="*/ 31569 h 979232"/>
                <a:gd name="connsiteX5" fmla="*/ 1454728 w 2427317"/>
                <a:gd name="connsiteY5" fmla="*/ 979219 h 979232"/>
                <a:gd name="connsiteX6" fmla="*/ 1712422 w 2427317"/>
                <a:gd name="connsiteY6" fmla="*/ 6630 h 979232"/>
                <a:gd name="connsiteX7" fmla="*/ 1978429 w 2427317"/>
                <a:gd name="connsiteY7" fmla="*/ 538645 h 979232"/>
                <a:gd name="connsiteX8" fmla="*/ 2202873 w 2427317"/>
                <a:gd name="connsiteY8" fmla="*/ 280950 h 979232"/>
                <a:gd name="connsiteX9" fmla="*/ 2427317 w 2427317"/>
                <a:gd name="connsiteY9" fmla="*/ 621772 h 97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7317" h="979232">
                  <a:moveTo>
                    <a:pt x="0" y="447205"/>
                  </a:moveTo>
                  <a:cubicBezTo>
                    <a:pt x="108758" y="735379"/>
                    <a:pt x="217517" y="1023554"/>
                    <a:pt x="324197" y="954281"/>
                  </a:cubicBezTo>
                  <a:cubicBezTo>
                    <a:pt x="430877" y="885008"/>
                    <a:pt x="544484" y="34340"/>
                    <a:pt x="640080" y="31569"/>
                  </a:cubicBezTo>
                  <a:cubicBezTo>
                    <a:pt x="735676" y="28798"/>
                    <a:pt x="809106" y="937656"/>
                    <a:pt x="897775" y="937656"/>
                  </a:cubicBezTo>
                  <a:cubicBezTo>
                    <a:pt x="986444" y="937656"/>
                    <a:pt x="1079270" y="24642"/>
                    <a:pt x="1172095" y="31569"/>
                  </a:cubicBezTo>
                  <a:cubicBezTo>
                    <a:pt x="1264920" y="38496"/>
                    <a:pt x="1364674" y="983376"/>
                    <a:pt x="1454728" y="979219"/>
                  </a:cubicBezTo>
                  <a:cubicBezTo>
                    <a:pt x="1544783" y="975063"/>
                    <a:pt x="1625139" y="80059"/>
                    <a:pt x="1712422" y="6630"/>
                  </a:cubicBezTo>
                  <a:cubicBezTo>
                    <a:pt x="1799705" y="-66799"/>
                    <a:pt x="1896687" y="492925"/>
                    <a:pt x="1978429" y="538645"/>
                  </a:cubicBezTo>
                  <a:cubicBezTo>
                    <a:pt x="2060171" y="584365"/>
                    <a:pt x="2128058" y="267096"/>
                    <a:pt x="2202873" y="280950"/>
                  </a:cubicBezTo>
                  <a:cubicBezTo>
                    <a:pt x="2277688" y="294804"/>
                    <a:pt x="2352502" y="458288"/>
                    <a:pt x="2427317" y="621772"/>
                  </a:cubicBezTo>
                </a:path>
              </a:pathLst>
            </a:cu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22" name="자유형 21"/>
            <p:cNvSpPr/>
            <p:nvPr/>
          </p:nvSpPr>
          <p:spPr bwMode="auto">
            <a:xfrm>
              <a:off x="6769711" y="3830380"/>
              <a:ext cx="1367573" cy="374162"/>
            </a:xfrm>
            <a:custGeom>
              <a:avLst/>
              <a:gdLst>
                <a:gd name="connsiteX0" fmla="*/ 0 w 1246909"/>
                <a:gd name="connsiteY0" fmla="*/ 274517 h 341149"/>
                <a:gd name="connsiteX1" fmla="*/ 99753 w 1246909"/>
                <a:gd name="connsiteY1" fmla="*/ 33448 h 341149"/>
                <a:gd name="connsiteX2" fmla="*/ 224444 w 1246909"/>
                <a:gd name="connsiteY2" fmla="*/ 341019 h 341149"/>
                <a:gd name="connsiteX3" fmla="*/ 349135 w 1246909"/>
                <a:gd name="connsiteY3" fmla="*/ 75012 h 341149"/>
                <a:gd name="connsiteX4" fmla="*/ 457200 w 1246909"/>
                <a:gd name="connsiteY4" fmla="*/ 324394 h 341149"/>
                <a:gd name="connsiteX5" fmla="*/ 507077 w 1246909"/>
                <a:gd name="connsiteY5" fmla="*/ 16823 h 341149"/>
                <a:gd name="connsiteX6" fmla="*/ 714895 w 1246909"/>
                <a:gd name="connsiteY6" fmla="*/ 266205 h 341149"/>
                <a:gd name="connsiteX7" fmla="*/ 781397 w 1246909"/>
                <a:gd name="connsiteY7" fmla="*/ 8510 h 341149"/>
                <a:gd name="connsiteX8" fmla="*/ 872837 w 1246909"/>
                <a:gd name="connsiteY8" fmla="*/ 299455 h 341149"/>
                <a:gd name="connsiteX9" fmla="*/ 980902 w 1246909"/>
                <a:gd name="connsiteY9" fmla="*/ 197 h 341149"/>
                <a:gd name="connsiteX10" fmla="*/ 1113906 w 1246909"/>
                <a:gd name="connsiteY10" fmla="*/ 249579 h 341149"/>
                <a:gd name="connsiteX11" fmla="*/ 1246909 w 1246909"/>
                <a:gd name="connsiteY11" fmla="*/ 8510 h 3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6909" h="341149">
                  <a:moveTo>
                    <a:pt x="0" y="274517"/>
                  </a:moveTo>
                  <a:cubicBezTo>
                    <a:pt x="31173" y="148440"/>
                    <a:pt x="62346" y="22364"/>
                    <a:pt x="99753" y="33448"/>
                  </a:cubicBezTo>
                  <a:cubicBezTo>
                    <a:pt x="137160" y="44532"/>
                    <a:pt x="182880" y="334092"/>
                    <a:pt x="224444" y="341019"/>
                  </a:cubicBezTo>
                  <a:cubicBezTo>
                    <a:pt x="266008" y="347946"/>
                    <a:pt x="310342" y="77783"/>
                    <a:pt x="349135" y="75012"/>
                  </a:cubicBezTo>
                  <a:cubicBezTo>
                    <a:pt x="387928" y="72241"/>
                    <a:pt x="430876" y="334092"/>
                    <a:pt x="457200" y="324394"/>
                  </a:cubicBezTo>
                  <a:cubicBezTo>
                    <a:pt x="483524" y="314696"/>
                    <a:pt x="464128" y="26521"/>
                    <a:pt x="507077" y="16823"/>
                  </a:cubicBezTo>
                  <a:cubicBezTo>
                    <a:pt x="550026" y="7125"/>
                    <a:pt x="669175" y="267590"/>
                    <a:pt x="714895" y="266205"/>
                  </a:cubicBezTo>
                  <a:cubicBezTo>
                    <a:pt x="760615" y="264819"/>
                    <a:pt x="755073" y="2968"/>
                    <a:pt x="781397" y="8510"/>
                  </a:cubicBezTo>
                  <a:cubicBezTo>
                    <a:pt x="807721" y="14052"/>
                    <a:pt x="839586" y="300840"/>
                    <a:pt x="872837" y="299455"/>
                  </a:cubicBezTo>
                  <a:cubicBezTo>
                    <a:pt x="906088" y="298070"/>
                    <a:pt x="940724" y="8510"/>
                    <a:pt x="980902" y="197"/>
                  </a:cubicBezTo>
                  <a:cubicBezTo>
                    <a:pt x="1021080" y="-8116"/>
                    <a:pt x="1069572" y="248194"/>
                    <a:pt x="1113906" y="249579"/>
                  </a:cubicBezTo>
                  <a:cubicBezTo>
                    <a:pt x="1158240" y="250964"/>
                    <a:pt x="1202574" y="129737"/>
                    <a:pt x="1246909" y="8510"/>
                  </a:cubicBezTo>
                </a:path>
              </a:pathLst>
            </a:cu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</p:grpSp>
      <p:sp>
        <p:nvSpPr>
          <p:cNvPr id="23" name="내용 개체 틀 92"/>
          <p:cNvSpPr>
            <a:spLocks noGrp="1"/>
          </p:cNvSpPr>
          <p:nvPr>
            <p:ph idx="1"/>
          </p:nvPr>
        </p:nvSpPr>
        <p:spPr>
          <a:xfrm>
            <a:off x="586155" y="866027"/>
            <a:ext cx="8239858" cy="288925"/>
          </a:xfrm>
        </p:spPr>
        <p:txBody>
          <a:bodyPr/>
          <a:lstStyle/>
          <a:p>
            <a:r>
              <a:rPr lang="ko-KR" altLang="en-US"/>
              <a:t>재구축 기반 모델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081211" y="3069463"/>
            <a:ext cx="1447203" cy="1589557"/>
            <a:chOff x="1211169" y="3751106"/>
            <a:chExt cx="1447203" cy="1589557"/>
          </a:xfrm>
        </p:grpSpPr>
        <p:sp>
          <p:nvSpPr>
            <p:cNvPr id="26" name="자유형 25"/>
            <p:cNvSpPr/>
            <p:nvPr/>
          </p:nvSpPr>
          <p:spPr bwMode="auto">
            <a:xfrm>
              <a:off x="1248888" y="4336627"/>
              <a:ext cx="1407877" cy="419751"/>
            </a:xfrm>
            <a:custGeom>
              <a:avLst/>
              <a:gdLst>
                <a:gd name="connsiteX0" fmla="*/ 30543 w 2640740"/>
                <a:gd name="connsiteY0" fmla="*/ 565943 h 1548168"/>
                <a:gd name="connsiteX1" fmla="*/ 22230 w 2640740"/>
                <a:gd name="connsiteY1" fmla="*/ 615819 h 1548168"/>
                <a:gd name="connsiteX2" fmla="*/ 279925 w 2640740"/>
                <a:gd name="connsiteY2" fmla="*/ 1513593 h 1548168"/>
                <a:gd name="connsiteX3" fmla="*/ 537620 w 2640740"/>
                <a:gd name="connsiteY3" fmla="*/ 42241 h 1548168"/>
                <a:gd name="connsiteX4" fmla="*/ 728812 w 2640740"/>
                <a:gd name="connsiteY4" fmla="*/ 906764 h 1548168"/>
                <a:gd name="connsiteX5" fmla="*/ 903380 w 2640740"/>
                <a:gd name="connsiteY5" fmla="*/ 333186 h 1548168"/>
                <a:gd name="connsiteX6" fmla="*/ 1161074 w 2640740"/>
                <a:gd name="connsiteY6" fmla="*/ 1546844 h 1548168"/>
                <a:gd name="connsiteX7" fmla="*/ 1551772 w 2640740"/>
                <a:gd name="connsiteY7" fmla="*/ 58866 h 1548168"/>
                <a:gd name="connsiteX8" fmla="*/ 1867656 w 2640740"/>
                <a:gd name="connsiteY8" fmla="*/ 1530219 h 1548168"/>
                <a:gd name="connsiteX9" fmla="*/ 2117038 w 2640740"/>
                <a:gd name="connsiteY9" fmla="*/ 416313 h 1548168"/>
                <a:gd name="connsiteX10" fmla="*/ 2349794 w 2640740"/>
                <a:gd name="connsiteY10" fmla="*/ 898452 h 1548168"/>
                <a:gd name="connsiteX11" fmla="*/ 2524361 w 2640740"/>
                <a:gd name="connsiteY11" fmla="*/ 677 h 1548168"/>
                <a:gd name="connsiteX12" fmla="*/ 2640740 w 2640740"/>
                <a:gd name="connsiteY12" fmla="*/ 782073 h 154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0740" h="1548168">
                  <a:moveTo>
                    <a:pt x="30543" y="565943"/>
                  </a:moveTo>
                  <a:cubicBezTo>
                    <a:pt x="5604" y="511910"/>
                    <a:pt x="-19334" y="457877"/>
                    <a:pt x="22230" y="615819"/>
                  </a:cubicBezTo>
                  <a:cubicBezTo>
                    <a:pt x="63794" y="773761"/>
                    <a:pt x="194027" y="1609189"/>
                    <a:pt x="279925" y="1513593"/>
                  </a:cubicBezTo>
                  <a:cubicBezTo>
                    <a:pt x="365823" y="1417997"/>
                    <a:pt x="462806" y="143379"/>
                    <a:pt x="537620" y="42241"/>
                  </a:cubicBezTo>
                  <a:cubicBezTo>
                    <a:pt x="612435" y="-58897"/>
                    <a:pt x="667852" y="858273"/>
                    <a:pt x="728812" y="906764"/>
                  </a:cubicBezTo>
                  <a:cubicBezTo>
                    <a:pt x="789772" y="955255"/>
                    <a:pt x="831336" y="226506"/>
                    <a:pt x="903380" y="333186"/>
                  </a:cubicBezTo>
                  <a:cubicBezTo>
                    <a:pt x="975424" y="439866"/>
                    <a:pt x="1053009" y="1592564"/>
                    <a:pt x="1161074" y="1546844"/>
                  </a:cubicBezTo>
                  <a:cubicBezTo>
                    <a:pt x="1269139" y="1501124"/>
                    <a:pt x="1434008" y="61637"/>
                    <a:pt x="1551772" y="58866"/>
                  </a:cubicBezTo>
                  <a:cubicBezTo>
                    <a:pt x="1669536" y="56095"/>
                    <a:pt x="1773445" y="1470645"/>
                    <a:pt x="1867656" y="1530219"/>
                  </a:cubicBezTo>
                  <a:cubicBezTo>
                    <a:pt x="1961867" y="1589793"/>
                    <a:pt x="2036682" y="521607"/>
                    <a:pt x="2117038" y="416313"/>
                  </a:cubicBezTo>
                  <a:cubicBezTo>
                    <a:pt x="2197394" y="311019"/>
                    <a:pt x="2281907" y="967725"/>
                    <a:pt x="2349794" y="898452"/>
                  </a:cubicBezTo>
                  <a:cubicBezTo>
                    <a:pt x="2417681" y="829179"/>
                    <a:pt x="2475870" y="20074"/>
                    <a:pt x="2524361" y="677"/>
                  </a:cubicBezTo>
                  <a:cubicBezTo>
                    <a:pt x="2572852" y="-18720"/>
                    <a:pt x="2606796" y="381676"/>
                    <a:pt x="2640740" y="782073"/>
                  </a:cubicBezTo>
                </a:path>
              </a:pathLst>
            </a:cu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27" name="자유형 26"/>
            <p:cNvSpPr/>
            <p:nvPr/>
          </p:nvSpPr>
          <p:spPr bwMode="auto">
            <a:xfrm>
              <a:off x="1211169" y="3751106"/>
              <a:ext cx="1426069" cy="441111"/>
            </a:xfrm>
            <a:custGeom>
              <a:avLst/>
              <a:gdLst>
                <a:gd name="connsiteX0" fmla="*/ 0 w 2460567"/>
                <a:gd name="connsiteY0" fmla="*/ 798777 h 1293908"/>
                <a:gd name="connsiteX1" fmla="*/ 399011 w 2460567"/>
                <a:gd name="connsiteY1" fmla="*/ 9068 h 1293908"/>
                <a:gd name="connsiteX2" fmla="*/ 922713 w 2460567"/>
                <a:gd name="connsiteY2" fmla="*/ 1264290 h 1293908"/>
                <a:gd name="connsiteX3" fmla="*/ 1321724 w 2460567"/>
                <a:gd name="connsiteY3" fmla="*/ 923468 h 1293908"/>
                <a:gd name="connsiteX4" fmla="*/ 1670858 w 2460567"/>
                <a:gd name="connsiteY4" fmla="*/ 1214414 h 1293908"/>
                <a:gd name="connsiteX5" fmla="*/ 1961804 w 2460567"/>
                <a:gd name="connsiteY5" fmla="*/ 549395 h 1293908"/>
                <a:gd name="connsiteX6" fmla="*/ 2244436 w 2460567"/>
                <a:gd name="connsiteY6" fmla="*/ 998283 h 1293908"/>
                <a:gd name="connsiteX7" fmla="*/ 2460567 w 2460567"/>
                <a:gd name="connsiteY7" fmla="*/ 391454 h 1293908"/>
                <a:gd name="connsiteX8" fmla="*/ 2460567 w 2460567"/>
                <a:gd name="connsiteY8" fmla="*/ 391454 h 1293908"/>
                <a:gd name="connsiteX9" fmla="*/ 2460567 w 2460567"/>
                <a:gd name="connsiteY9" fmla="*/ 391454 h 129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0567" h="1293908">
                  <a:moveTo>
                    <a:pt x="0" y="798777"/>
                  </a:moveTo>
                  <a:cubicBezTo>
                    <a:pt x="122612" y="365129"/>
                    <a:pt x="245225" y="-68518"/>
                    <a:pt x="399011" y="9068"/>
                  </a:cubicBezTo>
                  <a:cubicBezTo>
                    <a:pt x="552797" y="86654"/>
                    <a:pt x="768928" y="1111890"/>
                    <a:pt x="922713" y="1264290"/>
                  </a:cubicBezTo>
                  <a:cubicBezTo>
                    <a:pt x="1076498" y="1416690"/>
                    <a:pt x="1197033" y="931781"/>
                    <a:pt x="1321724" y="923468"/>
                  </a:cubicBezTo>
                  <a:cubicBezTo>
                    <a:pt x="1446415" y="915155"/>
                    <a:pt x="1564178" y="1276759"/>
                    <a:pt x="1670858" y="1214414"/>
                  </a:cubicBezTo>
                  <a:cubicBezTo>
                    <a:pt x="1777538" y="1152069"/>
                    <a:pt x="1866208" y="585417"/>
                    <a:pt x="1961804" y="549395"/>
                  </a:cubicBezTo>
                  <a:cubicBezTo>
                    <a:pt x="2057400" y="513373"/>
                    <a:pt x="2161309" y="1024606"/>
                    <a:pt x="2244436" y="998283"/>
                  </a:cubicBezTo>
                  <a:cubicBezTo>
                    <a:pt x="2327563" y="971960"/>
                    <a:pt x="2460567" y="391454"/>
                    <a:pt x="2460567" y="391454"/>
                  </a:cubicBezTo>
                  <a:lnTo>
                    <a:pt x="2460567" y="391454"/>
                  </a:lnTo>
                  <a:lnTo>
                    <a:pt x="2460567" y="391454"/>
                  </a:lnTo>
                </a:path>
              </a:pathLst>
            </a:cu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28" name="자유형 27"/>
            <p:cNvSpPr/>
            <p:nvPr/>
          </p:nvSpPr>
          <p:spPr bwMode="auto">
            <a:xfrm>
              <a:off x="1211170" y="4844636"/>
              <a:ext cx="1447202" cy="496027"/>
            </a:xfrm>
            <a:custGeom>
              <a:avLst/>
              <a:gdLst>
                <a:gd name="connsiteX0" fmla="*/ 0 w 1030778"/>
                <a:gd name="connsiteY0" fmla="*/ 424899 h 623835"/>
                <a:gd name="connsiteX1" fmla="*/ 166254 w 1030778"/>
                <a:gd name="connsiteY1" fmla="*/ 84077 h 623835"/>
                <a:gd name="connsiteX2" fmla="*/ 257694 w 1030778"/>
                <a:gd name="connsiteY2" fmla="*/ 599466 h 623835"/>
                <a:gd name="connsiteX3" fmla="*/ 332509 w 1030778"/>
                <a:gd name="connsiteY3" fmla="*/ 283582 h 623835"/>
                <a:gd name="connsiteX4" fmla="*/ 390698 w 1030778"/>
                <a:gd name="connsiteY4" fmla="*/ 399961 h 623835"/>
                <a:gd name="connsiteX5" fmla="*/ 465512 w 1030778"/>
                <a:gd name="connsiteY5" fmla="*/ 183830 h 623835"/>
                <a:gd name="connsiteX6" fmla="*/ 556952 w 1030778"/>
                <a:gd name="connsiteY6" fmla="*/ 341771 h 623835"/>
                <a:gd name="connsiteX7" fmla="*/ 673331 w 1030778"/>
                <a:gd name="connsiteY7" fmla="*/ 616091 h 623835"/>
                <a:gd name="connsiteX8" fmla="*/ 723207 w 1030778"/>
                <a:gd name="connsiteY8" fmla="*/ 9262 h 623835"/>
                <a:gd name="connsiteX9" fmla="*/ 748145 w 1030778"/>
                <a:gd name="connsiteY9" fmla="*/ 566215 h 623835"/>
                <a:gd name="connsiteX10" fmla="*/ 798021 w 1030778"/>
                <a:gd name="connsiteY10" fmla="*/ 34201 h 623835"/>
                <a:gd name="connsiteX11" fmla="*/ 847898 w 1030778"/>
                <a:gd name="connsiteY11" fmla="*/ 516339 h 623835"/>
                <a:gd name="connsiteX12" fmla="*/ 906087 w 1030778"/>
                <a:gd name="connsiteY12" fmla="*/ 50826 h 623835"/>
                <a:gd name="connsiteX13" fmla="*/ 939338 w 1030778"/>
                <a:gd name="connsiteY13" fmla="*/ 458150 h 623835"/>
                <a:gd name="connsiteX14" fmla="*/ 972589 w 1030778"/>
                <a:gd name="connsiteY14" fmla="*/ 950 h 623835"/>
                <a:gd name="connsiteX15" fmla="*/ 1030778 w 1030778"/>
                <a:gd name="connsiteY15" fmla="*/ 607779 h 62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0778" h="623835">
                  <a:moveTo>
                    <a:pt x="0" y="424899"/>
                  </a:moveTo>
                  <a:cubicBezTo>
                    <a:pt x="61652" y="239940"/>
                    <a:pt x="123305" y="54982"/>
                    <a:pt x="166254" y="84077"/>
                  </a:cubicBezTo>
                  <a:cubicBezTo>
                    <a:pt x="209203" y="113172"/>
                    <a:pt x="229985" y="566215"/>
                    <a:pt x="257694" y="599466"/>
                  </a:cubicBezTo>
                  <a:cubicBezTo>
                    <a:pt x="285403" y="632717"/>
                    <a:pt x="310342" y="316833"/>
                    <a:pt x="332509" y="283582"/>
                  </a:cubicBezTo>
                  <a:cubicBezTo>
                    <a:pt x="354676" y="250331"/>
                    <a:pt x="368531" y="416586"/>
                    <a:pt x="390698" y="399961"/>
                  </a:cubicBezTo>
                  <a:cubicBezTo>
                    <a:pt x="412865" y="383336"/>
                    <a:pt x="437803" y="193528"/>
                    <a:pt x="465512" y="183830"/>
                  </a:cubicBezTo>
                  <a:cubicBezTo>
                    <a:pt x="493221" y="174132"/>
                    <a:pt x="522316" y="269728"/>
                    <a:pt x="556952" y="341771"/>
                  </a:cubicBezTo>
                  <a:cubicBezTo>
                    <a:pt x="591588" y="413814"/>
                    <a:pt x="645622" y="671509"/>
                    <a:pt x="673331" y="616091"/>
                  </a:cubicBezTo>
                  <a:cubicBezTo>
                    <a:pt x="701040" y="560673"/>
                    <a:pt x="710738" y="17575"/>
                    <a:pt x="723207" y="9262"/>
                  </a:cubicBezTo>
                  <a:cubicBezTo>
                    <a:pt x="735676" y="949"/>
                    <a:pt x="735676" y="562059"/>
                    <a:pt x="748145" y="566215"/>
                  </a:cubicBezTo>
                  <a:cubicBezTo>
                    <a:pt x="760614" y="570372"/>
                    <a:pt x="781396" y="42514"/>
                    <a:pt x="798021" y="34201"/>
                  </a:cubicBezTo>
                  <a:cubicBezTo>
                    <a:pt x="814646" y="25888"/>
                    <a:pt x="829887" y="513568"/>
                    <a:pt x="847898" y="516339"/>
                  </a:cubicBezTo>
                  <a:cubicBezTo>
                    <a:pt x="865909" y="519110"/>
                    <a:pt x="890847" y="60524"/>
                    <a:pt x="906087" y="50826"/>
                  </a:cubicBezTo>
                  <a:cubicBezTo>
                    <a:pt x="921327" y="41128"/>
                    <a:pt x="928254" y="466463"/>
                    <a:pt x="939338" y="458150"/>
                  </a:cubicBezTo>
                  <a:cubicBezTo>
                    <a:pt x="950422" y="449837"/>
                    <a:pt x="957349" y="-23988"/>
                    <a:pt x="972589" y="950"/>
                  </a:cubicBezTo>
                  <a:cubicBezTo>
                    <a:pt x="987829" y="25888"/>
                    <a:pt x="1009303" y="316833"/>
                    <a:pt x="1030778" y="607779"/>
                  </a:cubicBezTo>
                </a:path>
              </a:pathLst>
            </a:cu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</p:grpSp>
      <p:sp>
        <p:nvSpPr>
          <p:cNvPr id="29" name="오른쪽 화살표 28"/>
          <p:cNvSpPr/>
          <p:nvPr/>
        </p:nvSpPr>
        <p:spPr bwMode="auto">
          <a:xfrm>
            <a:off x="3134465" y="3710078"/>
            <a:ext cx="285750" cy="43733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0" name="오른쪽 화살표 29"/>
          <p:cNvSpPr/>
          <p:nvPr/>
        </p:nvSpPr>
        <p:spPr bwMode="auto">
          <a:xfrm>
            <a:off x="5706865" y="3710078"/>
            <a:ext cx="285750" cy="43733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1911" y="1271842"/>
            <a:ext cx="8446204" cy="7833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이상 탐지 과정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이상 데이터 입력시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→ </a:t>
            </a:r>
            <a:r>
              <a:rPr lang="ko-KR" altLang="en-US" sz="16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재구축 오차가 크기 때문에 이상으로 분류</a:t>
            </a:r>
            <a:endParaRPr lang="en-US" altLang="ko-KR" sz="16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3195181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 bwMode="auto">
          <a:xfrm>
            <a:off x="4962478" y="3190978"/>
            <a:ext cx="3817236" cy="1902856"/>
          </a:xfrm>
          <a:prstGeom prst="rect">
            <a:avLst/>
          </a:prstGeom>
          <a:solidFill>
            <a:schemeClr val="tx2">
              <a:alpha val="20000"/>
            </a:schemeClr>
          </a:solidFill>
          <a:ln w="1270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이상 탐지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5046921" y="3150062"/>
                <a:ext cx="4320514" cy="10138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latin typeface="+mn-ea"/>
                  </a:rPr>
                  <a:t>※ </a:t>
                </a:r>
                <a:r>
                  <a:rPr lang="ko-KR" altLang="en-US" sz="1600" b="1" dirty="0">
                    <a:latin typeface="+mn-ea"/>
                    <a:sym typeface="Wingdings"/>
                  </a:rPr>
                  <a:t>이상 검출 정확도</a:t>
                </a:r>
                <a:r>
                  <a:rPr lang="en-US" altLang="ko-KR" sz="1600" b="1" dirty="0">
                    <a:latin typeface="+mn-ea"/>
                    <a:sym typeface="Wingdings"/>
                  </a:rPr>
                  <a:t> =</a:t>
                </a:r>
                <a:r>
                  <a:rPr lang="ko-KR" altLang="en-US" sz="1600" b="1" dirty="0">
                    <a:latin typeface="+mn-ea"/>
                    <a:sym typeface="Wingding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altLang="ko-KR" b="1" i="0" smtClean="0">
                            <a:latin typeface="Cambria Math" panose="02040503050406030204" pitchFamily="18" charset="0"/>
                            <a:sym typeface="Wingdings"/>
                          </a:rPr>
                          <m:t>𝐃</m:t>
                        </m:r>
                      </m:num>
                      <m:den>
                        <m:r>
                          <a:rPr lang="en-US" altLang="ko-KR" b="1" i="0" smtClean="0">
                            <a:latin typeface="Cambria Math" panose="02040503050406030204" pitchFamily="18" charset="0"/>
                            <a:sym typeface="Wingdings"/>
                          </a:rPr>
                          <m:t>𝐂</m:t>
                        </m:r>
                        <m:r>
                          <a:rPr lang="en-US" altLang="ko-KR" b="1" i="0">
                            <a:latin typeface="Cambria Math" panose="02040503050406030204" pitchFamily="18" charset="0"/>
                            <a:sym typeface="Wingdings"/>
                          </a:rPr>
                          <m:t>+</m:t>
                        </m:r>
                        <m:r>
                          <a:rPr lang="en-US" altLang="ko-KR" b="1" i="0" smtClean="0">
                            <a:latin typeface="Cambria Math" panose="02040503050406030204" pitchFamily="18" charset="0"/>
                            <a:sym typeface="Wingdings"/>
                          </a:rPr>
                          <m:t>𝐃</m:t>
                        </m:r>
                      </m:den>
                    </m:f>
                  </m:oMath>
                </a14:m>
                <a:endParaRPr lang="en-US" altLang="ko-KR" b="1" dirty="0">
                  <a:latin typeface="+mn-ea"/>
                  <a:sym typeface="Wingdings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실제 이상치를 </a:t>
                </a:r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모델이 이상으로 예측한 비율</a:t>
                </a:r>
                <a:endParaRPr lang="en-US" altLang="ko-KR" sz="1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921" y="3150062"/>
                <a:ext cx="4320514" cy="1013867"/>
              </a:xfrm>
              <a:prstGeom prst="rect">
                <a:avLst/>
              </a:prstGeom>
              <a:blipFill>
                <a:blip r:embed="rId2"/>
                <a:stretch>
                  <a:fillRect l="-846" b="-1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내용 개체 틀 92"/>
          <p:cNvSpPr>
            <a:spLocks noGrp="1"/>
          </p:cNvSpPr>
          <p:nvPr>
            <p:ph idx="1"/>
          </p:nvPr>
        </p:nvSpPr>
        <p:spPr>
          <a:xfrm>
            <a:off x="586155" y="866027"/>
            <a:ext cx="8239858" cy="288925"/>
          </a:xfrm>
        </p:spPr>
        <p:txBody>
          <a:bodyPr/>
          <a:lstStyle/>
          <a:p>
            <a:r>
              <a:rPr lang="ko-KR" altLang="en-US" dirty="0"/>
              <a:t>이상 </a:t>
            </a:r>
            <a:r>
              <a:rPr lang="ko-KR" altLang="en-US"/>
              <a:t>탐지 결과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204847" y="4142406"/>
            <a:ext cx="289369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PCA: 81%</a:t>
            </a:r>
          </a:p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CAE: 90%</a:t>
            </a:r>
            <a:endParaRPr lang="ko-KR" altLang="en-US" sz="2000" dirty="0">
              <a:solidFill>
                <a:srgbClr val="0000FF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683" y="4506805"/>
            <a:ext cx="479859" cy="433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046921" y="5196623"/>
            <a:ext cx="3048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PCA: Principal Component Analysis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CAE: Convolutional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Autoencoder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endParaRPr lang="ko-KR" altLang="en-US" sz="1400" dirty="0">
              <a:latin typeface="맑은 고딕" panose="020B0503020000020004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927919"/>
              </p:ext>
            </p:extLst>
          </p:nvPr>
        </p:nvGraphicFramePr>
        <p:xfrm>
          <a:off x="989215" y="3190978"/>
          <a:ext cx="3530047" cy="1902856"/>
        </p:xfrm>
        <a:graphic>
          <a:graphicData uri="http://schemas.openxmlformats.org/drawingml/2006/table">
            <a:tbl>
              <a:tblPr/>
              <a:tblGrid>
                <a:gridCol w="646315">
                  <a:extLst>
                    <a:ext uri="{9D8B030D-6E8A-4147-A177-3AD203B41FA5}">
                      <a16:colId xmlns:a16="http://schemas.microsoft.com/office/drawing/2014/main" val="3704228685"/>
                    </a:ext>
                  </a:extLst>
                </a:gridCol>
                <a:gridCol w="646315">
                  <a:extLst>
                    <a:ext uri="{9D8B030D-6E8A-4147-A177-3AD203B41FA5}">
                      <a16:colId xmlns:a16="http://schemas.microsoft.com/office/drawing/2014/main" val="3502142346"/>
                    </a:ext>
                  </a:extLst>
                </a:gridCol>
                <a:gridCol w="646315">
                  <a:extLst>
                    <a:ext uri="{9D8B030D-6E8A-4147-A177-3AD203B41FA5}">
                      <a16:colId xmlns:a16="http://schemas.microsoft.com/office/drawing/2014/main" val="4293550016"/>
                    </a:ext>
                  </a:extLst>
                </a:gridCol>
                <a:gridCol w="646315">
                  <a:extLst>
                    <a:ext uri="{9D8B030D-6E8A-4147-A177-3AD203B41FA5}">
                      <a16:colId xmlns:a16="http://schemas.microsoft.com/office/drawing/2014/main" val="3657282942"/>
                    </a:ext>
                  </a:extLst>
                </a:gridCol>
                <a:gridCol w="944787">
                  <a:extLst>
                    <a:ext uri="{9D8B030D-6E8A-4147-A177-3AD203B41FA5}">
                      <a16:colId xmlns:a16="http://schemas.microsoft.com/office/drawing/2014/main" val="1049912017"/>
                    </a:ext>
                  </a:extLst>
                </a:gridCol>
              </a:tblGrid>
              <a:tr h="420358">
                <a:tc rowSpan="2" gridSpan="2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CAE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387" marR="9387" marT="93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10362" marR="10362" marT="1036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예측값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7" marR="9387" marT="9387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10362" marR="10362" marT="10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74295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 검출 정확도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7" marR="9387" marT="9387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553227"/>
                  </a:ext>
                </a:extLst>
              </a:tr>
              <a:tr h="420358"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10362" marR="10362" marT="1036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10362" marR="10362" marT="1036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7" marR="9387" marT="9387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7" marR="9387" marT="9387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7" marR="9387" marT="9387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1547795"/>
                  </a:ext>
                </a:extLst>
              </a:tr>
              <a:tr h="5310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실제값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7" marR="9387" marT="93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7" marR="9387" marT="9387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</a:t>
                      </a:r>
                    </a:p>
                  </a:txBody>
                  <a:tcPr marL="9387" marR="9387" marT="9387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9387" marR="9387" marT="9387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90.00%</a:t>
                      </a:r>
                    </a:p>
                  </a:txBody>
                  <a:tcPr marL="9387" marR="9387" marT="9387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634192"/>
                  </a:ext>
                </a:extLst>
              </a:tr>
              <a:tr h="53107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10362" marR="10362" marT="1036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7" marR="9387" marT="9387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387" marR="9387" marT="9387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9387" marR="9387" marT="9387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7" marR="9387" marT="9387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02747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81911" y="1271842"/>
            <a:ext cx="8446204" cy="11526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이상 탐지 모델 성능 확인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맑은 고딕" panose="020B0503020000020004" pitchFamily="50" charset="-127"/>
                <a:sym typeface="Wingdings"/>
              </a:rPr>
              <a:t>이상 검출 정확도를 기반으로 모델의 성능을 평가</a:t>
            </a:r>
            <a:endParaRPr lang="en-US" altLang="ko-KR" sz="1600">
              <a:latin typeface="맑은 고딕" panose="020B0503020000020004" pitchFamily="50" charset="-127"/>
              <a:sym typeface="Wingdings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>
                <a:solidFill>
                  <a:srgbClr val="0000FF"/>
                </a:solidFill>
                <a:latin typeface="맑은 고딕" panose="020B0503020000020004" pitchFamily="50" charset="-127"/>
                <a:sym typeface="Wingdings"/>
              </a:rPr>
              <a:t>CAE </a:t>
            </a:r>
            <a:r>
              <a:rPr lang="ko-KR" altLang="en-US" sz="1600" b="1">
                <a:solidFill>
                  <a:srgbClr val="0000FF"/>
                </a:solidFill>
                <a:latin typeface="맑은 고딕" panose="020B0503020000020004" pitchFamily="50" charset="-127"/>
                <a:sym typeface="Wingdings"/>
              </a:rPr>
              <a:t>모델이 이상 검출 정확도 </a:t>
            </a:r>
            <a:r>
              <a:rPr lang="en-US" altLang="ko-KR" sz="1600" b="1">
                <a:solidFill>
                  <a:srgbClr val="0000FF"/>
                </a:solidFill>
                <a:latin typeface="맑은 고딕" panose="020B0503020000020004" pitchFamily="50" charset="-127"/>
                <a:sym typeface="Wingdings"/>
              </a:rPr>
              <a:t>90%</a:t>
            </a:r>
            <a:r>
              <a:rPr lang="ko-KR" altLang="en-US" sz="1600">
                <a:latin typeface="맑은 고딕" panose="020B0503020000020004" pitchFamily="50" charset="-127"/>
                <a:sym typeface="Wingdings"/>
              </a:rPr>
              <a:t>로 우수한 성능을 보임</a:t>
            </a:r>
            <a:endParaRPr lang="en-US" altLang="ko-KR" sz="1600" dirty="0">
              <a:latin typeface="+mn-ea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91189253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이상 탐지</a:t>
            </a:r>
            <a:endParaRPr lang="ko-KR" altLang="en-US" dirty="0"/>
          </a:p>
        </p:txBody>
      </p:sp>
      <p:sp>
        <p:nvSpPr>
          <p:cNvPr id="12" name="내용 개체 틀 92"/>
          <p:cNvSpPr>
            <a:spLocks noGrp="1"/>
          </p:cNvSpPr>
          <p:nvPr>
            <p:ph idx="1"/>
          </p:nvPr>
        </p:nvSpPr>
        <p:spPr>
          <a:xfrm>
            <a:off x="586155" y="866027"/>
            <a:ext cx="8239858" cy="288925"/>
          </a:xfrm>
        </p:spPr>
        <p:txBody>
          <a:bodyPr/>
          <a:lstStyle/>
          <a:p>
            <a:r>
              <a:rPr lang="ko-KR" altLang="en-US"/>
              <a:t>구간별 이상 탐지 결과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720199"/>
              </p:ext>
            </p:extLst>
          </p:nvPr>
        </p:nvGraphicFramePr>
        <p:xfrm>
          <a:off x="996246" y="2622061"/>
          <a:ext cx="3832537" cy="28652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8633">
                  <a:extLst>
                    <a:ext uri="{9D8B030D-6E8A-4147-A177-3AD203B41FA5}">
                      <a16:colId xmlns:a16="http://schemas.microsoft.com/office/drawing/2014/main" val="3814169192"/>
                    </a:ext>
                  </a:extLst>
                </a:gridCol>
                <a:gridCol w="1441952">
                  <a:extLst>
                    <a:ext uri="{9D8B030D-6E8A-4147-A177-3AD203B41FA5}">
                      <a16:colId xmlns:a16="http://schemas.microsoft.com/office/drawing/2014/main" val="1036011559"/>
                    </a:ext>
                  </a:extLst>
                </a:gridCol>
                <a:gridCol w="1441952">
                  <a:extLst>
                    <a:ext uri="{9D8B030D-6E8A-4147-A177-3AD203B41FA5}">
                      <a16:colId xmlns:a16="http://schemas.microsoft.com/office/drawing/2014/main" val="844647738"/>
                    </a:ext>
                  </a:extLst>
                </a:gridCol>
              </a:tblGrid>
              <a:tr h="47754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871" marR="86871" marT="43435" marB="4343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구간별 정상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 관측치 수</a:t>
                      </a:r>
                    </a:p>
                  </a:txBody>
                  <a:tcPr marL="86871" marR="86871" marT="43435" marB="4343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700393"/>
                  </a:ext>
                </a:extLst>
              </a:tr>
              <a:tr h="4775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구간</a:t>
                      </a:r>
                    </a:p>
                  </a:txBody>
                  <a:tcPr marL="86871" marR="86871" marT="43435" marB="4343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정상</a:t>
                      </a:r>
                    </a:p>
                  </a:txBody>
                  <a:tcPr marL="86871" marR="86871" marT="43435" marB="4343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86871" marR="86871" marT="43435" marB="4343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100841"/>
                  </a:ext>
                </a:extLst>
              </a:tr>
              <a:tr h="477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6871" marR="86871" marT="43435" marB="4343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63,646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74295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11,232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343833"/>
                  </a:ext>
                </a:extLst>
              </a:tr>
              <a:tr h="477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+mn-ea"/>
                        </a:rPr>
                        <a:t>2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6871" marR="86871" marT="43435" marB="4343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26,878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4,743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594612"/>
                  </a:ext>
                </a:extLst>
              </a:tr>
              <a:tr h="477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+mn-ea"/>
                        </a:rPr>
                        <a:t>3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6871" marR="86871" marT="43435" marB="4343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37,760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6,664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082208"/>
                  </a:ext>
                </a:extLst>
              </a:tr>
              <a:tr h="477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6871" marR="86871" marT="43435" marB="4343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19,831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3,500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457"/>
                  </a:ext>
                </a:extLst>
              </a:tr>
            </a:tbl>
          </a:graphicData>
        </a:graphic>
      </p:graphicFrame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1267"/>
          <a:stretch/>
        </p:blipFill>
        <p:spPr>
          <a:xfrm>
            <a:off x="5500207" y="2699034"/>
            <a:ext cx="2833695" cy="28049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35521" y="5700901"/>
            <a:ext cx="1753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/>
              <a:t>이상 탐지 결과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593684" y="5700901"/>
            <a:ext cx="2646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/>
              <a:t>이상 관측치 군집화 </a:t>
            </a:r>
          </a:p>
        </p:txBody>
      </p:sp>
      <p:pic>
        <p:nvPicPr>
          <p:cNvPr id="119" name="Picture 2" descr="curved arrow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28535" flipH="1">
            <a:off x="4269282" y="3352884"/>
            <a:ext cx="1790425" cy="179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4667" y="1265490"/>
            <a:ext cx="823985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구간별로 이상 관측치를 정의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필터링된 이상 관측치를 군집화하여 이상 패턴을 탐색하고자 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5500207" y="2622062"/>
            <a:ext cx="1507421" cy="2865276"/>
          </a:xfrm>
          <a:prstGeom prst="rect">
            <a:avLst/>
          </a:prstGeom>
          <a:solidFill>
            <a:srgbClr val="FF0000">
              <a:alpha val="2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39007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타원 369"/>
          <p:cNvSpPr/>
          <p:nvPr/>
        </p:nvSpPr>
        <p:spPr bwMode="auto">
          <a:xfrm>
            <a:off x="4533327" y="3178601"/>
            <a:ext cx="868443" cy="937154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3203199" y="4898987"/>
            <a:ext cx="27231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</a:rPr>
              <a:t>Gaussian Mixture Clustering</a:t>
            </a:r>
            <a:endParaRPr lang="ko-KR" altLang="en-US" sz="1400" b="1" dirty="0">
              <a:latin typeface="맑은 고딕" panose="020B0503020000020004" pitchFamily="50" charset="-127"/>
            </a:endParaRPr>
          </a:p>
        </p:txBody>
      </p:sp>
      <p:sp>
        <p:nvSpPr>
          <p:cNvPr id="315" name="직사각형 314"/>
          <p:cNvSpPr/>
          <p:nvPr/>
        </p:nvSpPr>
        <p:spPr bwMode="auto">
          <a:xfrm>
            <a:off x="267239" y="2916125"/>
            <a:ext cx="2927069" cy="3304086"/>
          </a:xfrm>
          <a:prstGeom prst="rect">
            <a:avLst/>
          </a:prstGeom>
          <a:solidFill>
            <a:schemeClr val="bg1">
              <a:alpha val="10000"/>
            </a:schemeClr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이상 유형 군집화</a:t>
            </a:r>
            <a:endParaRPr lang="ko-KR" altLang="en-US" dirty="0"/>
          </a:p>
        </p:txBody>
      </p:sp>
      <p:sp>
        <p:nvSpPr>
          <p:cNvPr id="12" name="내용 개체 틀 92"/>
          <p:cNvSpPr>
            <a:spLocks noGrp="1"/>
          </p:cNvSpPr>
          <p:nvPr>
            <p:ph idx="1"/>
          </p:nvPr>
        </p:nvSpPr>
        <p:spPr>
          <a:xfrm>
            <a:off x="586155" y="866027"/>
            <a:ext cx="8239858" cy="288925"/>
          </a:xfrm>
        </p:spPr>
        <p:txBody>
          <a:bodyPr/>
          <a:lstStyle/>
          <a:p>
            <a:r>
              <a:rPr lang="ko-KR" altLang="en-US"/>
              <a:t>군집 알고리즘 비교 분석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86650" y="1271489"/>
            <a:ext cx="8239859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군집 알고리즘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패턴이 유사한 관측치들을 군집으로 묶는 과정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Hierarchical, Gaussian Mixture, K-means Clustering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비교 실험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모델 검증 결과 </a:t>
            </a:r>
            <a:r>
              <a:rPr lang="en-US" altLang="ko-KR" sz="16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Hierarchcal Clustering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이 가장 우수한 성능을 보임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sp>
        <p:nvSpPr>
          <p:cNvPr id="309" name="직사각형 308"/>
          <p:cNvSpPr/>
          <p:nvPr/>
        </p:nvSpPr>
        <p:spPr>
          <a:xfrm>
            <a:off x="484833" y="5305453"/>
            <a:ext cx="2540146" cy="6524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  <a:sym typeface="Wingdings"/>
              </a:rPr>
              <a:t>거리가 가까운 관측치들을  묶어가면서 군집 형성</a:t>
            </a:r>
            <a:endParaRPr lang="en-US" altLang="ko-KR" sz="1400" dirty="0">
              <a:latin typeface="+mn-ea"/>
              <a:sym typeface="Wingdings"/>
            </a:endParaRPr>
          </a:p>
        </p:txBody>
      </p:sp>
      <p:sp>
        <p:nvSpPr>
          <p:cNvPr id="310" name="직사각형 309"/>
          <p:cNvSpPr/>
          <p:nvPr/>
        </p:nvSpPr>
        <p:spPr>
          <a:xfrm>
            <a:off x="3296689" y="5329209"/>
            <a:ext cx="2606104" cy="9325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sym typeface="Wingdings"/>
              </a:rPr>
              <a:t>각 군집이 정규분포를</a:t>
            </a:r>
            <a:br>
              <a:rPr lang="en-US" altLang="ko-KR" sz="1400" dirty="0">
                <a:latin typeface="+mn-ea"/>
                <a:sym typeface="Wingdings"/>
              </a:rPr>
            </a:br>
            <a:r>
              <a:rPr lang="ko-KR" altLang="en-US" sz="1400" dirty="0">
                <a:latin typeface="+mn-ea"/>
                <a:sym typeface="Wingdings"/>
              </a:rPr>
              <a:t>따르도록 관측치를 군집에 할당</a:t>
            </a:r>
            <a:r>
              <a:rPr lang="en-US" altLang="ko-KR" sz="1400" dirty="0">
                <a:latin typeface="+mn-ea"/>
                <a:sym typeface="Wingdings"/>
              </a:rPr>
              <a:t> </a:t>
            </a:r>
            <a:endParaRPr lang="ko-KR" altLang="en-US" sz="1400" dirty="0">
              <a:latin typeface="+mn-ea"/>
              <a:sym typeface="Wingdings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6165174" y="5282987"/>
            <a:ext cx="2502266" cy="9325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sym typeface="Wingdings"/>
              </a:rPr>
              <a:t>군집의 중심과 거리를 계산하여 가까운 관측치들을 각 군집으로 할당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352274" y="4898987"/>
            <a:ext cx="27231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맑은 고딕" panose="020B0503020000020004" pitchFamily="50" charset="-127"/>
              </a:rPr>
              <a:t>Hierarchical Clustering</a:t>
            </a:r>
            <a:endParaRPr lang="ko-KR" altLang="en-US" sz="1400" b="1" dirty="0">
              <a:latin typeface="맑은 고딕" panose="020B0503020000020004" pitchFamily="50" charset="-127"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6081750" y="4903032"/>
            <a:ext cx="27231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</a:rPr>
              <a:t>K-means Clustering</a:t>
            </a:r>
            <a:endParaRPr lang="ko-KR" altLang="en-US" sz="1400" b="1" dirty="0">
              <a:latin typeface="맑은 고딕" panose="020B0503020000020004" pitchFamily="50" charset="-127"/>
            </a:endParaRPr>
          </a:p>
        </p:txBody>
      </p:sp>
      <p:pic>
        <p:nvPicPr>
          <p:cNvPr id="229" name="그림 2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07" y="3137813"/>
            <a:ext cx="2353018" cy="1637545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 bwMode="auto">
          <a:xfrm>
            <a:off x="6891251" y="3625245"/>
            <a:ext cx="116378" cy="116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232" name="타원 231"/>
          <p:cNvSpPr/>
          <p:nvPr/>
        </p:nvSpPr>
        <p:spPr bwMode="auto">
          <a:xfrm>
            <a:off x="6938356" y="3475560"/>
            <a:ext cx="116378" cy="116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281" name="타원 280"/>
          <p:cNvSpPr/>
          <p:nvPr/>
        </p:nvSpPr>
        <p:spPr bwMode="auto">
          <a:xfrm>
            <a:off x="7090756" y="3627960"/>
            <a:ext cx="116378" cy="116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282" name="타원 281"/>
          <p:cNvSpPr/>
          <p:nvPr/>
        </p:nvSpPr>
        <p:spPr bwMode="auto">
          <a:xfrm>
            <a:off x="7348451" y="3555782"/>
            <a:ext cx="116378" cy="116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283" name="타원 282"/>
          <p:cNvSpPr/>
          <p:nvPr/>
        </p:nvSpPr>
        <p:spPr bwMode="auto">
          <a:xfrm>
            <a:off x="7187738" y="3514163"/>
            <a:ext cx="116378" cy="116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284" name="타원 283"/>
          <p:cNvSpPr/>
          <p:nvPr/>
        </p:nvSpPr>
        <p:spPr bwMode="auto">
          <a:xfrm>
            <a:off x="7340138" y="3666563"/>
            <a:ext cx="116378" cy="116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285" name="타원 284"/>
          <p:cNvSpPr/>
          <p:nvPr/>
        </p:nvSpPr>
        <p:spPr bwMode="auto">
          <a:xfrm>
            <a:off x="6775684" y="3710897"/>
            <a:ext cx="116378" cy="116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286" name="타원 285"/>
          <p:cNvSpPr/>
          <p:nvPr/>
        </p:nvSpPr>
        <p:spPr bwMode="auto">
          <a:xfrm>
            <a:off x="6928084" y="3863297"/>
            <a:ext cx="116378" cy="116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287" name="타원 286"/>
          <p:cNvSpPr/>
          <p:nvPr/>
        </p:nvSpPr>
        <p:spPr bwMode="auto">
          <a:xfrm>
            <a:off x="7129549" y="3724752"/>
            <a:ext cx="116378" cy="116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288" name="타원 287"/>
          <p:cNvSpPr/>
          <p:nvPr/>
        </p:nvSpPr>
        <p:spPr bwMode="auto">
          <a:xfrm>
            <a:off x="7047224" y="4394263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05" name="타원 304"/>
          <p:cNvSpPr/>
          <p:nvPr/>
        </p:nvSpPr>
        <p:spPr bwMode="auto">
          <a:xfrm>
            <a:off x="7094329" y="4244578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06" name="타원 305"/>
          <p:cNvSpPr/>
          <p:nvPr/>
        </p:nvSpPr>
        <p:spPr bwMode="auto">
          <a:xfrm>
            <a:off x="7246729" y="4396978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07" name="타원 306"/>
          <p:cNvSpPr/>
          <p:nvPr/>
        </p:nvSpPr>
        <p:spPr bwMode="auto">
          <a:xfrm>
            <a:off x="7737180" y="4358050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08" name="타원 307"/>
          <p:cNvSpPr/>
          <p:nvPr/>
        </p:nvSpPr>
        <p:spPr bwMode="auto">
          <a:xfrm>
            <a:off x="7576467" y="4316431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16" name="타원 315"/>
          <p:cNvSpPr/>
          <p:nvPr/>
        </p:nvSpPr>
        <p:spPr bwMode="auto">
          <a:xfrm>
            <a:off x="7357565" y="4219532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17" name="타원 316"/>
          <p:cNvSpPr/>
          <p:nvPr/>
        </p:nvSpPr>
        <p:spPr bwMode="auto">
          <a:xfrm>
            <a:off x="7164413" y="4230532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18" name="타원 317"/>
          <p:cNvSpPr/>
          <p:nvPr/>
        </p:nvSpPr>
        <p:spPr bwMode="auto">
          <a:xfrm>
            <a:off x="7316813" y="4382932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19" name="타원 318"/>
          <p:cNvSpPr/>
          <p:nvPr/>
        </p:nvSpPr>
        <p:spPr bwMode="auto">
          <a:xfrm>
            <a:off x="7518278" y="4244387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21" name="타원 320"/>
          <p:cNvSpPr/>
          <p:nvPr/>
        </p:nvSpPr>
        <p:spPr bwMode="auto">
          <a:xfrm>
            <a:off x="7756922" y="3489627"/>
            <a:ext cx="116378" cy="1163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22" name="타원 321"/>
          <p:cNvSpPr/>
          <p:nvPr/>
        </p:nvSpPr>
        <p:spPr bwMode="auto">
          <a:xfrm>
            <a:off x="7971094" y="3583686"/>
            <a:ext cx="116378" cy="1163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23" name="타원 322"/>
          <p:cNvSpPr/>
          <p:nvPr/>
        </p:nvSpPr>
        <p:spPr bwMode="auto">
          <a:xfrm>
            <a:off x="7889926" y="3479600"/>
            <a:ext cx="116378" cy="1163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25" name="타원 324"/>
          <p:cNvSpPr/>
          <p:nvPr/>
        </p:nvSpPr>
        <p:spPr bwMode="auto">
          <a:xfrm>
            <a:off x="8045909" y="3515704"/>
            <a:ext cx="116378" cy="1163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26" name="타원 325"/>
          <p:cNvSpPr/>
          <p:nvPr/>
        </p:nvSpPr>
        <p:spPr bwMode="auto">
          <a:xfrm>
            <a:off x="7730025" y="3674992"/>
            <a:ext cx="116378" cy="1163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27" name="타원 326"/>
          <p:cNvSpPr/>
          <p:nvPr/>
        </p:nvSpPr>
        <p:spPr bwMode="auto">
          <a:xfrm>
            <a:off x="7808422" y="3819023"/>
            <a:ext cx="116378" cy="1163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28" name="타원 327"/>
          <p:cNvSpPr/>
          <p:nvPr/>
        </p:nvSpPr>
        <p:spPr bwMode="auto">
          <a:xfrm>
            <a:off x="8009887" y="3680478"/>
            <a:ext cx="116378" cy="1163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29" name="타원 328"/>
          <p:cNvSpPr/>
          <p:nvPr/>
        </p:nvSpPr>
        <p:spPr bwMode="auto">
          <a:xfrm>
            <a:off x="7890737" y="3663908"/>
            <a:ext cx="116378" cy="1163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30" name="타원 329"/>
          <p:cNvSpPr/>
          <p:nvPr/>
        </p:nvSpPr>
        <p:spPr bwMode="auto">
          <a:xfrm>
            <a:off x="7882424" y="3774689"/>
            <a:ext cx="116378" cy="1163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31" name="타원 330"/>
          <p:cNvSpPr/>
          <p:nvPr/>
        </p:nvSpPr>
        <p:spPr bwMode="auto">
          <a:xfrm>
            <a:off x="7522197" y="4511284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32" name="타원 331"/>
          <p:cNvSpPr/>
          <p:nvPr/>
        </p:nvSpPr>
        <p:spPr bwMode="auto">
          <a:xfrm>
            <a:off x="7928373" y="4265664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33" name="타원 332"/>
          <p:cNvSpPr/>
          <p:nvPr/>
        </p:nvSpPr>
        <p:spPr bwMode="auto">
          <a:xfrm>
            <a:off x="7680950" y="4224839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34" name="타원 333"/>
          <p:cNvSpPr/>
          <p:nvPr/>
        </p:nvSpPr>
        <p:spPr bwMode="auto">
          <a:xfrm>
            <a:off x="7911747" y="4459028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7624730" y="3350445"/>
            <a:ext cx="628997" cy="678763"/>
          </a:xfrm>
          <a:prstGeom prst="ellipse">
            <a:avLst/>
          </a:prstGeom>
          <a:noFill/>
          <a:ln w="1270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36" name="타원 335"/>
          <p:cNvSpPr/>
          <p:nvPr/>
        </p:nvSpPr>
        <p:spPr bwMode="auto">
          <a:xfrm>
            <a:off x="6851646" y="4045517"/>
            <a:ext cx="1454357" cy="678763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5" name="곱셈 기호 4"/>
          <p:cNvSpPr/>
          <p:nvPr/>
        </p:nvSpPr>
        <p:spPr bwMode="auto">
          <a:xfrm>
            <a:off x="7860225" y="3580622"/>
            <a:ext cx="198120" cy="198120"/>
          </a:xfrm>
          <a:prstGeom prst="mathMultiply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37" name="곱셈 기호 336"/>
          <p:cNvSpPr/>
          <p:nvPr/>
        </p:nvSpPr>
        <p:spPr bwMode="auto">
          <a:xfrm>
            <a:off x="7470766" y="4284381"/>
            <a:ext cx="198120" cy="198120"/>
          </a:xfrm>
          <a:prstGeom prst="mathMultiply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38" name="곱셈 기호 337"/>
          <p:cNvSpPr/>
          <p:nvPr/>
        </p:nvSpPr>
        <p:spPr bwMode="auto">
          <a:xfrm>
            <a:off x="7006471" y="3589670"/>
            <a:ext cx="198120" cy="198120"/>
          </a:xfrm>
          <a:prstGeom prst="mathMultiply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35" name="타원 334"/>
          <p:cNvSpPr/>
          <p:nvPr/>
        </p:nvSpPr>
        <p:spPr bwMode="auto">
          <a:xfrm rot="20618178">
            <a:off x="6614160" y="3336321"/>
            <a:ext cx="966116" cy="678763"/>
          </a:xfrm>
          <a:prstGeom prst="ellipse">
            <a:avLst/>
          </a:prstGeom>
          <a:solidFill>
            <a:schemeClr val="bg1">
              <a:alpha val="20000"/>
            </a:schemeClr>
          </a:solidFill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39" name="타원 338"/>
          <p:cNvSpPr/>
          <p:nvPr/>
        </p:nvSpPr>
        <p:spPr bwMode="auto">
          <a:xfrm>
            <a:off x="4039294" y="3663345"/>
            <a:ext cx="116378" cy="116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40" name="타원 339"/>
          <p:cNvSpPr/>
          <p:nvPr/>
        </p:nvSpPr>
        <p:spPr bwMode="auto">
          <a:xfrm>
            <a:off x="4086399" y="3513660"/>
            <a:ext cx="116378" cy="116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41" name="타원 340"/>
          <p:cNvSpPr/>
          <p:nvPr/>
        </p:nvSpPr>
        <p:spPr bwMode="auto">
          <a:xfrm>
            <a:off x="4238799" y="3666060"/>
            <a:ext cx="116378" cy="116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42" name="타원 341"/>
          <p:cNvSpPr/>
          <p:nvPr/>
        </p:nvSpPr>
        <p:spPr bwMode="auto">
          <a:xfrm>
            <a:off x="4496494" y="3593882"/>
            <a:ext cx="116378" cy="116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43" name="타원 342"/>
          <p:cNvSpPr/>
          <p:nvPr/>
        </p:nvSpPr>
        <p:spPr bwMode="auto">
          <a:xfrm>
            <a:off x="4335781" y="3552263"/>
            <a:ext cx="116378" cy="116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44" name="타원 343"/>
          <p:cNvSpPr/>
          <p:nvPr/>
        </p:nvSpPr>
        <p:spPr bwMode="auto">
          <a:xfrm>
            <a:off x="4488181" y="3704663"/>
            <a:ext cx="116378" cy="116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45" name="타원 344"/>
          <p:cNvSpPr/>
          <p:nvPr/>
        </p:nvSpPr>
        <p:spPr bwMode="auto">
          <a:xfrm>
            <a:off x="3923727" y="3748997"/>
            <a:ext cx="116378" cy="116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46" name="타원 345"/>
          <p:cNvSpPr/>
          <p:nvPr/>
        </p:nvSpPr>
        <p:spPr bwMode="auto">
          <a:xfrm>
            <a:off x="4076127" y="3901397"/>
            <a:ext cx="116378" cy="116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47" name="타원 346"/>
          <p:cNvSpPr/>
          <p:nvPr/>
        </p:nvSpPr>
        <p:spPr bwMode="auto">
          <a:xfrm>
            <a:off x="4277592" y="3762852"/>
            <a:ext cx="116378" cy="116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48" name="타원 347"/>
          <p:cNvSpPr/>
          <p:nvPr/>
        </p:nvSpPr>
        <p:spPr bwMode="auto">
          <a:xfrm>
            <a:off x="4195267" y="4432363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49" name="타원 348"/>
          <p:cNvSpPr/>
          <p:nvPr/>
        </p:nvSpPr>
        <p:spPr bwMode="auto">
          <a:xfrm>
            <a:off x="4242372" y="4282678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50" name="타원 349"/>
          <p:cNvSpPr/>
          <p:nvPr/>
        </p:nvSpPr>
        <p:spPr bwMode="auto">
          <a:xfrm>
            <a:off x="4394772" y="4435078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51" name="타원 350"/>
          <p:cNvSpPr/>
          <p:nvPr/>
        </p:nvSpPr>
        <p:spPr bwMode="auto">
          <a:xfrm>
            <a:off x="4885223" y="4396150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52" name="타원 351"/>
          <p:cNvSpPr/>
          <p:nvPr/>
        </p:nvSpPr>
        <p:spPr bwMode="auto">
          <a:xfrm>
            <a:off x="4724510" y="4354531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53" name="타원 352"/>
          <p:cNvSpPr/>
          <p:nvPr/>
        </p:nvSpPr>
        <p:spPr bwMode="auto">
          <a:xfrm>
            <a:off x="4505608" y="4257632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54" name="타원 353"/>
          <p:cNvSpPr/>
          <p:nvPr/>
        </p:nvSpPr>
        <p:spPr bwMode="auto">
          <a:xfrm>
            <a:off x="4312456" y="4268632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55" name="타원 354"/>
          <p:cNvSpPr/>
          <p:nvPr/>
        </p:nvSpPr>
        <p:spPr bwMode="auto">
          <a:xfrm>
            <a:off x="4464856" y="4421032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56" name="타원 355"/>
          <p:cNvSpPr/>
          <p:nvPr/>
        </p:nvSpPr>
        <p:spPr bwMode="auto">
          <a:xfrm>
            <a:off x="4666321" y="4282487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57" name="타원 356"/>
          <p:cNvSpPr/>
          <p:nvPr/>
        </p:nvSpPr>
        <p:spPr bwMode="auto">
          <a:xfrm>
            <a:off x="4904965" y="3576173"/>
            <a:ext cx="116378" cy="1163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58" name="타원 357"/>
          <p:cNvSpPr/>
          <p:nvPr/>
        </p:nvSpPr>
        <p:spPr bwMode="auto">
          <a:xfrm>
            <a:off x="5119137" y="3670232"/>
            <a:ext cx="116378" cy="1163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59" name="타원 358"/>
          <p:cNvSpPr/>
          <p:nvPr/>
        </p:nvSpPr>
        <p:spPr bwMode="auto">
          <a:xfrm>
            <a:off x="5037969" y="3566146"/>
            <a:ext cx="116378" cy="1163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60" name="타원 359"/>
          <p:cNvSpPr/>
          <p:nvPr/>
        </p:nvSpPr>
        <p:spPr bwMode="auto">
          <a:xfrm>
            <a:off x="5193952" y="3602250"/>
            <a:ext cx="116378" cy="1163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61" name="타원 360"/>
          <p:cNvSpPr/>
          <p:nvPr/>
        </p:nvSpPr>
        <p:spPr bwMode="auto">
          <a:xfrm>
            <a:off x="4878068" y="3761538"/>
            <a:ext cx="116378" cy="1163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62" name="타원 361"/>
          <p:cNvSpPr/>
          <p:nvPr/>
        </p:nvSpPr>
        <p:spPr bwMode="auto">
          <a:xfrm>
            <a:off x="4956465" y="3905569"/>
            <a:ext cx="116378" cy="1163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63" name="타원 362"/>
          <p:cNvSpPr/>
          <p:nvPr/>
        </p:nvSpPr>
        <p:spPr bwMode="auto">
          <a:xfrm>
            <a:off x="5157930" y="3767024"/>
            <a:ext cx="116378" cy="1163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64" name="타원 363"/>
          <p:cNvSpPr/>
          <p:nvPr/>
        </p:nvSpPr>
        <p:spPr bwMode="auto">
          <a:xfrm>
            <a:off x="5038780" y="3750454"/>
            <a:ext cx="116378" cy="1163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65" name="타원 364"/>
          <p:cNvSpPr/>
          <p:nvPr/>
        </p:nvSpPr>
        <p:spPr bwMode="auto">
          <a:xfrm>
            <a:off x="5030467" y="3861235"/>
            <a:ext cx="116378" cy="1163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66" name="타원 365"/>
          <p:cNvSpPr/>
          <p:nvPr/>
        </p:nvSpPr>
        <p:spPr bwMode="auto">
          <a:xfrm>
            <a:off x="4670240" y="4549384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67" name="타원 366"/>
          <p:cNvSpPr/>
          <p:nvPr/>
        </p:nvSpPr>
        <p:spPr bwMode="auto">
          <a:xfrm>
            <a:off x="5076416" y="4303764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68" name="타원 367"/>
          <p:cNvSpPr/>
          <p:nvPr/>
        </p:nvSpPr>
        <p:spPr bwMode="auto">
          <a:xfrm>
            <a:off x="4828993" y="4262939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69" name="타원 368"/>
          <p:cNvSpPr/>
          <p:nvPr/>
        </p:nvSpPr>
        <p:spPr bwMode="auto">
          <a:xfrm>
            <a:off x="5059790" y="4497128"/>
            <a:ext cx="116378" cy="1163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76" name="타원 375"/>
          <p:cNvSpPr/>
          <p:nvPr/>
        </p:nvSpPr>
        <p:spPr bwMode="auto">
          <a:xfrm>
            <a:off x="4039294" y="4002295"/>
            <a:ext cx="1590987" cy="806883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1270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77" name="타원 376"/>
          <p:cNvSpPr/>
          <p:nvPr/>
        </p:nvSpPr>
        <p:spPr bwMode="auto">
          <a:xfrm rot="19800000">
            <a:off x="3484052" y="3378076"/>
            <a:ext cx="1440937" cy="730784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1270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78" name="타원 377"/>
          <p:cNvSpPr/>
          <p:nvPr/>
        </p:nvSpPr>
        <p:spPr bwMode="auto">
          <a:xfrm rot="19800000">
            <a:off x="3854573" y="3514835"/>
            <a:ext cx="830379" cy="421134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1270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79" name="타원 378"/>
          <p:cNvSpPr/>
          <p:nvPr/>
        </p:nvSpPr>
        <p:spPr bwMode="auto">
          <a:xfrm rot="19800000">
            <a:off x="4045354" y="3613684"/>
            <a:ext cx="497621" cy="232696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1270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80" name="타원 379"/>
          <p:cNvSpPr/>
          <p:nvPr/>
        </p:nvSpPr>
        <p:spPr bwMode="auto">
          <a:xfrm rot="19800000">
            <a:off x="3684663" y="3444399"/>
            <a:ext cx="1118102" cy="567055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1270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81" name="타원 380"/>
          <p:cNvSpPr/>
          <p:nvPr/>
        </p:nvSpPr>
        <p:spPr bwMode="auto">
          <a:xfrm rot="20700000">
            <a:off x="4755429" y="3406701"/>
            <a:ext cx="525324" cy="57070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82" name="타원 381"/>
          <p:cNvSpPr/>
          <p:nvPr/>
        </p:nvSpPr>
        <p:spPr bwMode="auto">
          <a:xfrm>
            <a:off x="4961428" y="3644104"/>
            <a:ext cx="241182" cy="260265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83" name="타원 382"/>
          <p:cNvSpPr/>
          <p:nvPr/>
        </p:nvSpPr>
        <p:spPr bwMode="auto">
          <a:xfrm>
            <a:off x="4113306" y="4127164"/>
            <a:ext cx="1164513" cy="590593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1270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84" name="타원 383"/>
          <p:cNvSpPr/>
          <p:nvPr/>
        </p:nvSpPr>
        <p:spPr bwMode="auto">
          <a:xfrm>
            <a:off x="4271684" y="4242745"/>
            <a:ext cx="814292" cy="391800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1270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85" name="타원 384"/>
          <p:cNvSpPr/>
          <p:nvPr/>
        </p:nvSpPr>
        <p:spPr bwMode="auto">
          <a:xfrm>
            <a:off x="4430829" y="4313286"/>
            <a:ext cx="427300" cy="205597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1270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53843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 모델 구축</a:t>
            </a:r>
          </a:p>
        </p:txBody>
      </p:sp>
      <p:sp>
        <p:nvSpPr>
          <p:cNvPr id="12" name="내용 개체 틀 92"/>
          <p:cNvSpPr>
            <a:spLocks noGrp="1"/>
          </p:cNvSpPr>
          <p:nvPr>
            <p:ph idx="1"/>
          </p:nvPr>
        </p:nvSpPr>
        <p:spPr>
          <a:xfrm>
            <a:off x="586155" y="866027"/>
            <a:ext cx="8239858" cy="288925"/>
          </a:xfrm>
        </p:spPr>
        <p:txBody>
          <a:bodyPr/>
          <a:lstStyle/>
          <a:p>
            <a:r>
              <a:rPr lang="en-US" altLang="ko-KR"/>
              <a:t>Open Set Classification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6650" y="1271489"/>
            <a:ext cx="835795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Open Set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분류 모델 적용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Unidentified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는 너무 많은 패턴이 섞여있어 하나의 클래스로 지정할 수 없음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테스트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단계에서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A B, C,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정상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이외의 유형이 발생하였을 때 </a:t>
            </a:r>
            <a:r>
              <a:rPr lang="en-US" altLang="ko-KR" sz="1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Unidentified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로 분류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652" y="5958177"/>
            <a:ext cx="2025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Input</a:t>
            </a:r>
            <a:endParaRPr lang="ko-KR" altLang="en-US" sz="16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724334" y="5958177"/>
            <a:ext cx="2020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Output</a:t>
            </a:r>
            <a:endParaRPr lang="ko-KR" altLang="en-US" sz="16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96360" y="5948390"/>
            <a:ext cx="2855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분류 모델</a:t>
            </a:r>
          </a:p>
        </p:txBody>
      </p:sp>
      <p:sp>
        <p:nvSpPr>
          <p:cNvPr id="98" name="직사각형 97"/>
          <p:cNvSpPr/>
          <p:nvPr/>
        </p:nvSpPr>
        <p:spPr bwMode="auto">
          <a:xfrm>
            <a:off x="3208978" y="2980420"/>
            <a:ext cx="2842688" cy="2871739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401285" y="5047774"/>
            <a:ext cx="2438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</a:rPr>
              <a:t>Deep Learning Model</a:t>
            </a:r>
            <a:endParaRPr lang="ko-KR" altLang="en-US" sz="1400" dirty="0">
              <a:latin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365651" y="2980420"/>
            <a:ext cx="2025155" cy="2871739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6719454" y="2980420"/>
            <a:ext cx="2025155" cy="2871739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104" name="오른쪽 화살표 103"/>
          <p:cNvSpPr/>
          <p:nvPr/>
        </p:nvSpPr>
        <p:spPr bwMode="auto">
          <a:xfrm>
            <a:off x="2623508" y="4139739"/>
            <a:ext cx="369468" cy="49375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105" name="오른쪽 화살표 104"/>
          <p:cNvSpPr/>
          <p:nvPr/>
        </p:nvSpPr>
        <p:spPr bwMode="auto">
          <a:xfrm>
            <a:off x="6206189" y="4139739"/>
            <a:ext cx="369468" cy="49375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24087" y="2540645"/>
            <a:ext cx="27646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*</a:t>
            </a:r>
            <a:r>
              <a:rPr lang="ko-KR" altLang="en-US" sz="1400" b="1">
                <a:latin typeface="+mn-ea"/>
              </a:rPr>
              <a:t>모델 테스트 단계</a:t>
            </a:r>
            <a:endParaRPr lang="en-US" altLang="ko-KR" sz="1400" b="1"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19200" y="3154736"/>
            <a:ext cx="1124660" cy="2534627"/>
            <a:chOff x="855882" y="3154736"/>
            <a:chExt cx="1487978" cy="2534627"/>
          </a:xfrm>
        </p:grpSpPr>
        <p:sp>
          <p:nvSpPr>
            <p:cNvPr id="7" name="자유형 6"/>
            <p:cNvSpPr/>
            <p:nvPr/>
          </p:nvSpPr>
          <p:spPr bwMode="auto">
            <a:xfrm>
              <a:off x="920089" y="3154736"/>
              <a:ext cx="1366706" cy="271928"/>
            </a:xfrm>
            <a:custGeom>
              <a:avLst/>
              <a:gdLst>
                <a:gd name="connsiteX0" fmla="*/ 0 w 1005840"/>
                <a:gd name="connsiteY0" fmla="*/ 100361 h 200128"/>
                <a:gd name="connsiteX1" fmla="*/ 191193 w 1005840"/>
                <a:gd name="connsiteY1" fmla="*/ 609 h 200128"/>
                <a:gd name="connsiteX2" fmla="*/ 432262 w 1005840"/>
                <a:gd name="connsiteY2" fmla="*/ 141925 h 200128"/>
                <a:gd name="connsiteX3" fmla="*/ 540327 w 1005840"/>
                <a:gd name="connsiteY3" fmla="*/ 92049 h 200128"/>
                <a:gd name="connsiteX4" fmla="*/ 615142 w 1005840"/>
                <a:gd name="connsiteY4" fmla="*/ 200114 h 200128"/>
                <a:gd name="connsiteX5" fmla="*/ 648393 w 1005840"/>
                <a:gd name="connsiteY5" fmla="*/ 83736 h 200128"/>
                <a:gd name="connsiteX6" fmla="*/ 756458 w 1005840"/>
                <a:gd name="connsiteY6" fmla="*/ 166863 h 200128"/>
                <a:gd name="connsiteX7" fmla="*/ 798022 w 1005840"/>
                <a:gd name="connsiteY7" fmla="*/ 33860 h 200128"/>
                <a:gd name="connsiteX8" fmla="*/ 939338 w 1005840"/>
                <a:gd name="connsiteY8" fmla="*/ 158550 h 200128"/>
                <a:gd name="connsiteX9" fmla="*/ 1005840 w 1005840"/>
                <a:gd name="connsiteY9" fmla="*/ 100361 h 20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5840" h="200128">
                  <a:moveTo>
                    <a:pt x="0" y="100361"/>
                  </a:moveTo>
                  <a:cubicBezTo>
                    <a:pt x="59574" y="47021"/>
                    <a:pt x="119149" y="-6318"/>
                    <a:pt x="191193" y="609"/>
                  </a:cubicBezTo>
                  <a:cubicBezTo>
                    <a:pt x="263237" y="7536"/>
                    <a:pt x="374073" y="126685"/>
                    <a:pt x="432262" y="141925"/>
                  </a:cubicBezTo>
                  <a:cubicBezTo>
                    <a:pt x="490451" y="157165"/>
                    <a:pt x="509847" y="82351"/>
                    <a:pt x="540327" y="92049"/>
                  </a:cubicBezTo>
                  <a:cubicBezTo>
                    <a:pt x="570807" y="101747"/>
                    <a:pt x="597131" y="201500"/>
                    <a:pt x="615142" y="200114"/>
                  </a:cubicBezTo>
                  <a:cubicBezTo>
                    <a:pt x="633153" y="198728"/>
                    <a:pt x="624840" y="89278"/>
                    <a:pt x="648393" y="83736"/>
                  </a:cubicBezTo>
                  <a:cubicBezTo>
                    <a:pt x="671946" y="78194"/>
                    <a:pt x="731520" y="175176"/>
                    <a:pt x="756458" y="166863"/>
                  </a:cubicBezTo>
                  <a:cubicBezTo>
                    <a:pt x="781396" y="158550"/>
                    <a:pt x="767542" y="35245"/>
                    <a:pt x="798022" y="33860"/>
                  </a:cubicBezTo>
                  <a:cubicBezTo>
                    <a:pt x="828502" y="32475"/>
                    <a:pt x="904702" y="147466"/>
                    <a:pt x="939338" y="158550"/>
                  </a:cubicBezTo>
                  <a:cubicBezTo>
                    <a:pt x="973974" y="169634"/>
                    <a:pt x="989907" y="134997"/>
                    <a:pt x="1005840" y="100361"/>
                  </a:cubicBezTo>
                </a:path>
              </a:pathLst>
            </a:cu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10" name="자유형 9"/>
            <p:cNvSpPr/>
            <p:nvPr/>
          </p:nvSpPr>
          <p:spPr bwMode="auto">
            <a:xfrm>
              <a:off x="905758" y="3615886"/>
              <a:ext cx="1379913" cy="274669"/>
            </a:xfrm>
            <a:custGeom>
              <a:avLst/>
              <a:gdLst>
                <a:gd name="connsiteX0" fmla="*/ 0 w 1379913"/>
                <a:gd name="connsiteY0" fmla="*/ 183208 h 274669"/>
                <a:gd name="connsiteX1" fmla="*/ 58189 w 1379913"/>
                <a:gd name="connsiteY1" fmla="*/ 66829 h 274669"/>
                <a:gd name="connsiteX2" fmla="*/ 133004 w 1379913"/>
                <a:gd name="connsiteY2" fmla="*/ 266335 h 274669"/>
                <a:gd name="connsiteX3" fmla="*/ 199506 w 1379913"/>
                <a:gd name="connsiteY3" fmla="*/ 16953 h 274669"/>
                <a:gd name="connsiteX4" fmla="*/ 315884 w 1379913"/>
                <a:gd name="connsiteY4" fmla="*/ 274648 h 274669"/>
                <a:gd name="connsiteX5" fmla="*/ 399011 w 1379913"/>
                <a:gd name="connsiteY5" fmla="*/ 16953 h 274669"/>
                <a:gd name="connsiteX6" fmla="*/ 532015 w 1379913"/>
                <a:gd name="connsiteY6" fmla="*/ 274648 h 274669"/>
                <a:gd name="connsiteX7" fmla="*/ 598517 w 1379913"/>
                <a:gd name="connsiteY7" fmla="*/ 328 h 274669"/>
                <a:gd name="connsiteX8" fmla="*/ 706582 w 1379913"/>
                <a:gd name="connsiteY8" fmla="*/ 216459 h 274669"/>
                <a:gd name="connsiteX9" fmla="*/ 773084 w 1379913"/>
                <a:gd name="connsiteY9" fmla="*/ 108393 h 274669"/>
                <a:gd name="connsiteX10" fmla="*/ 872837 w 1379913"/>
                <a:gd name="connsiteY10" fmla="*/ 199833 h 274669"/>
                <a:gd name="connsiteX11" fmla="*/ 964277 w 1379913"/>
                <a:gd name="connsiteY11" fmla="*/ 149957 h 274669"/>
                <a:gd name="connsiteX12" fmla="*/ 1039091 w 1379913"/>
                <a:gd name="connsiteY12" fmla="*/ 249709 h 274669"/>
                <a:gd name="connsiteX13" fmla="*/ 1105593 w 1379913"/>
                <a:gd name="connsiteY13" fmla="*/ 116706 h 274669"/>
                <a:gd name="connsiteX14" fmla="*/ 1205346 w 1379913"/>
                <a:gd name="connsiteY14" fmla="*/ 258022 h 274669"/>
                <a:gd name="connsiteX15" fmla="*/ 1280160 w 1379913"/>
                <a:gd name="connsiteY15" fmla="*/ 141644 h 274669"/>
                <a:gd name="connsiteX16" fmla="*/ 1379913 w 1379913"/>
                <a:gd name="connsiteY16" fmla="*/ 266335 h 27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9913" h="274669">
                  <a:moveTo>
                    <a:pt x="0" y="183208"/>
                  </a:moveTo>
                  <a:cubicBezTo>
                    <a:pt x="18011" y="118091"/>
                    <a:pt x="36022" y="52975"/>
                    <a:pt x="58189" y="66829"/>
                  </a:cubicBezTo>
                  <a:cubicBezTo>
                    <a:pt x="80356" y="80683"/>
                    <a:pt x="109451" y="274648"/>
                    <a:pt x="133004" y="266335"/>
                  </a:cubicBezTo>
                  <a:cubicBezTo>
                    <a:pt x="156557" y="258022"/>
                    <a:pt x="169026" y="15568"/>
                    <a:pt x="199506" y="16953"/>
                  </a:cubicBezTo>
                  <a:cubicBezTo>
                    <a:pt x="229986" y="18338"/>
                    <a:pt x="282633" y="274648"/>
                    <a:pt x="315884" y="274648"/>
                  </a:cubicBezTo>
                  <a:cubicBezTo>
                    <a:pt x="349135" y="274648"/>
                    <a:pt x="362989" y="16953"/>
                    <a:pt x="399011" y="16953"/>
                  </a:cubicBezTo>
                  <a:cubicBezTo>
                    <a:pt x="435033" y="16953"/>
                    <a:pt x="498764" y="277419"/>
                    <a:pt x="532015" y="274648"/>
                  </a:cubicBezTo>
                  <a:cubicBezTo>
                    <a:pt x="565266" y="271877"/>
                    <a:pt x="569422" y="10026"/>
                    <a:pt x="598517" y="328"/>
                  </a:cubicBezTo>
                  <a:cubicBezTo>
                    <a:pt x="627612" y="-9370"/>
                    <a:pt x="677488" y="198448"/>
                    <a:pt x="706582" y="216459"/>
                  </a:cubicBezTo>
                  <a:cubicBezTo>
                    <a:pt x="735677" y="234470"/>
                    <a:pt x="745375" y="111164"/>
                    <a:pt x="773084" y="108393"/>
                  </a:cubicBezTo>
                  <a:cubicBezTo>
                    <a:pt x="800793" y="105622"/>
                    <a:pt x="840972" y="192906"/>
                    <a:pt x="872837" y="199833"/>
                  </a:cubicBezTo>
                  <a:cubicBezTo>
                    <a:pt x="904702" y="206760"/>
                    <a:pt x="936568" y="141644"/>
                    <a:pt x="964277" y="149957"/>
                  </a:cubicBezTo>
                  <a:cubicBezTo>
                    <a:pt x="991986" y="158270"/>
                    <a:pt x="1015538" y="255251"/>
                    <a:pt x="1039091" y="249709"/>
                  </a:cubicBezTo>
                  <a:cubicBezTo>
                    <a:pt x="1062644" y="244167"/>
                    <a:pt x="1077884" y="115321"/>
                    <a:pt x="1105593" y="116706"/>
                  </a:cubicBezTo>
                  <a:cubicBezTo>
                    <a:pt x="1133302" y="118091"/>
                    <a:pt x="1176252" y="253866"/>
                    <a:pt x="1205346" y="258022"/>
                  </a:cubicBezTo>
                  <a:cubicBezTo>
                    <a:pt x="1234440" y="262178"/>
                    <a:pt x="1251066" y="140259"/>
                    <a:pt x="1280160" y="141644"/>
                  </a:cubicBezTo>
                  <a:cubicBezTo>
                    <a:pt x="1309254" y="143029"/>
                    <a:pt x="1344583" y="204682"/>
                    <a:pt x="1379913" y="266335"/>
                  </a:cubicBezTo>
                </a:path>
              </a:pathLst>
            </a:custGeom>
            <a:no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14" name="자유형 13"/>
            <p:cNvSpPr/>
            <p:nvPr/>
          </p:nvSpPr>
          <p:spPr bwMode="auto">
            <a:xfrm>
              <a:off x="855882" y="4079777"/>
              <a:ext cx="1487978" cy="432969"/>
            </a:xfrm>
            <a:custGeom>
              <a:avLst/>
              <a:gdLst>
                <a:gd name="connsiteX0" fmla="*/ 0 w 1487978"/>
                <a:gd name="connsiteY0" fmla="*/ 150313 h 432969"/>
                <a:gd name="connsiteX1" fmla="*/ 972589 w 1487978"/>
                <a:gd name="connsiteY1" fmla="*/ 158625 h 432969"/>
                <a:gd name="connsiteX2" fmla="*/ 1271847 w 1487978"/>
                <a:gd name="connsiteY2" fmla="*/ 432945 h 432969"/>
                <a:gd name="connsiteX3" fmla="*/ 1354975 w 1487978"/>
                <a:gd name="connsiteY3" fmla="*/ 142000 h 432969"/>
                <a:gd name="connsiteX4" fmla="*/ 1413164 w 1487978"/>
                <a:gd name="connsiteY4" fmla="*/ 383069 h 432969"/>
                <a:gd name="connsiteX5" fmla="*/ 1421476 w 1487978"/>
                <a:gd name="connsiteY5" fmla="*/ 684 h 432969"/>
                <a:gd name="connsiteX6" fmla="*/ 1487978 w 1487978"/>
                <a:gd name="connsiteY6" fmla="*/ 308254 h 432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7978" h="432969">
                  <a:moveTo>
                    <a:pt x="0" y="150313"/>
                  </a:moveTo>
                  <a:cubicBezTo>
                    <a:pt x="380307" y="130916"/>
                    <a:pt x="760614" y="111520"/>
                    <a:pt x="972589" y="158625"/>
                  </a:cubicBezTo>
                  <a:cubicBezTo>
                    <a:pt x="1184564" y="205730"/>
                    <a:pt x="1208116" y="435716"/>
                    <a:pt x="1271847" y="432945"/>
                  </a:cubicBezTo>
                  <a:cubicBezTo>
                    <a:pt x="1335578" y="430174"/>
                    <a:pt x="1331422" y="150313"/>
                    <a:pt x="1354975" y="142000"/>
                  </a:cubicBezTo>
                  <a:cubicBezTo>
                    <a:pt x="1378528" y="133687"/>
                    <a:pt x="1402081" y="406622"/>
                    <a:pt x="1413164" y="383069"/>
                  </a:cubicBezTo>
                  <a:cubicBezTo>
                    <a:pt x="1424247" y="359516"/>
                    <a:pt x="1409007" y="13153"/>
                    <a:pt x="1421476" y="684"/>
                  </a:cubicBezTo>
                  <a:cubicBezTo>
                    <a:pt x="1433945" y="-11785"/>
                    <a:pt x="1460961" y="148234"/>
                    <a:pt x="1487978" y="308254"/>
                  </a:cubicBezTo>
                </a:path>
              </a:pathLst>
            </a:cu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15" name="자유형 14"/>
            <p:cNvSpPr/>
            <p:nvPr/>
          </p:nvSpPr>
          <p:spPr bwMode="auto">
            <a:xfrm>
              <a:off x="872507" y="4701968"/>
              <a:ext cx="1471353" cy="216138"/>
            </a:xfrm>
            <a:custGeom>
              <a:avLst/>
              <a:gdLst>
                <a:gd name="connsiteX0" fmla="*/ 0 w 1471353"/>
                <a:gd name="connsiteY0" fmla="*/ 216138 h 216138"/>
                <a:gd name="connsiteX1" fmla="*/ 623455 w 1471353"/>
                <a:gd name="connsiteY1" fmla="*/ 7 h 216138"/>
                <a:gd name="connsiteX2" fmla="*/ 1155470 w 1471353"/>
                <a:gd name="connsiteY2" fmla="*/ 207826 h 216138"/>
                <a:gd name="connsiteX3" fmla="*/ 1471353 w 1471353"/>
                <a:gd name="connsiteY3" fmla="*/ 83135 h 21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1353" h="216138">
                  <a:moveTo>
                    <a:pt x="0" y="216138"/>
                  </a:moveTo>
                  <a:cubicBezTo>
                    <a:pt x="215438" y="108765"/>
                    <a:pt x="430877" y="1392"/>
                    <a:pt x="623455" y="7"/>
                  </a:cubicBezTo>
                  <a:cubicBezTo>
                    <a:pt x="816033" y="-1378"/>
                    <a:pt x="1014154" y="193971"/>
                    <a:pt x="1155470" y="207826"/>
                  </a:cubicBezTo>
                  <a:cubicBezTo>
                    <a:pt x="1296786" y="221681"/>
                    <a:pt x="1384069" y="152408"/>
                    <a:pt x="1471353" y="83135"/>
                  </a:cubicBezTo>
                </a:path>
              </a:pathLst>
            </a:custGeom>
            <a:noFill/>
            <a:ln w="127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114" name="자유형 113"/>
            <p:cNvSpPr/>
            <p:nvPr/>
          </p:nvSpPr>
          <p:spPr bwMode="auto">
            <a:xfrm>
              <a:off x="949643" y="5107328"/>
              <a:ext cx="1360692" cy="582035"/>
            </a:xfrm>
            <a:custGeom>
              <a:avLst/>
              <a:gdLst>
                <a:gd name="connsiteX0" fmla="*/ 0 w 1205345"/>
                <a:gd name="connsiteY0" fmla="*/ 415721 h 582035"/>
                <a:gd name="connsiteX1" fmla="*/ 33251 w 1205345"/>
                <a:gd name="connsiteY1" fmla="*/ 141401 h 582035"/>
                <a:gd name="connsiteX2" fmla="*/ 74814 w 1205345"/>
                <a:gd name="connsiteY2" fmla="*/ 581976 h 582035"/>
                <a:gd name="connsiteX3" fmla="*/ 116378 w 1205345"/>
                <a:gd name="connsiteY3" fmla="*/ 174652 h 582035"/>
                <a:gd name="connsiteX4" fmla="*/ 174567 w 1205345"/>
                <a:gd name="connsiteY4" fmla="*/ 424034 h 582035"/>
                <a:gd name="connsiteX5" fmla="*/ 224443 w 1205345"/>
                <a:gd name="connsiteY5" fmla="*/ 216216 h 582035"/>
                <a:gd name="connsiteX6" fmla="*/ 307571 w 1205345"/>
                <a:gd name="connsiteY6" fmla="*/ 490536 h 582035"/>
                <a:gd name="connsiteX7" fmla="*/ 340822 w 1205345"/>
                <a:gd name="connsiteY7" fmla="*/ 124776 h 582035"/>
                <a:gd name="connsiteX8" fmla="*/ 374072 w 1205345"/>
                <a:gd name="connsiteY8" fmla="*/ 332594 h 582035"/>
                <a:gd name="connsiteX9" fmla="*/ 415636 w 1205345"/>
                <a:gd name="connsiteY9" fmla="*/ 85 h 582035"/>
                <a:gd name="connsiteX10" fmla="*/ 465512 w 1205345"/>
                <a:gd name="connsiteY10" fmla="*/ 299343 h 582035"/>
                <a:gd name="connsiteX11" fmla="*/ 507076 w 1205345"/>
                <a:gd name="connsiteY11" fmla="*/ 232841 h 582035"/>
                <a:gd name="connsiteX12" fmla="*/ 590203 w 1205345"/>
                <a:gd name="connsiteY12" fmla="*/ 374158 h 582035"/>
                <a:gd name="connsiteX13" fmla="*/ 606829 w 1205345"/>
                <a:gd name="connsiteY13" fmla="*/ 191278 h 582035"/>
                <a:gd name="connsiteX14" fmla="*/ 656705 w 1205345"/>
                <a:gd name="connsiteY14" fmla="*/ 490536 h 582035"/>
                <a:gd name="connsiteX15" fmla="*/ 698269 w 1205345"/>
                <a:gd name="connsiteY15" fmla="*/ 216216 h 582035"/>
                <a:gd name="connsiteX16" fmla="*/ 773083 w 1205345"/>
                <a:gd name="connsiteY16" fmla="*/ 382470 h 582035"/>
                <a:gd name="connsiteX17" fmla="*/ 1205345 w 1205345"/>
                <a:gd name="connsiteY17" fmla="*/ 407408 h 58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05345" h="582035">
                  <a:moveTo>
                    <a:pt x="0" y="415721"/>
                  </a:moveTo>
                  <a:cubicBezTo>
                    <a:pt x="10391" y="264706"/>
                    <a:pt x="20782" y="113692"/>
                    <a:pt x="33251" y="141401"/>
                  </a:cubicBezTo>
                  <a:cubicBezTo>
                    <a:pt x="45720" y="169110"/>
                    <a:pt x="60960" y="576434"/>
                    <a:pt x="74814" y="581976"/>
                  </a:cubicBezTo>
                  <a:cubicBezTo>
                    <a:pt x="88668" y="587518"/>
                    <a:pt x="99753" y="200976"/>
                    <a:pt x="116378" y="174652"/>
                  </a:cubicBezTo>
                  <a:cubicBezTo>
                    <a:pt x="133003" y="148328"/>
                    <a:pt x="156556" y="417107"/>
                    <a:pt x="174567" y="424034"/>
                  </a:cubicBezTo>
                  <a:cubicBezTo>
                    <a:pt x="192578" y="430961"/>
                    <a:pt x="202276" y="205132"/>
                    <a:pt x="224443" y="216216"/>
                  </a:cubicBezTo>
                  <a:cubicBezTo>
                    <a:pt x="246610" y="227300"/>
                    <a:pt x="288174" y="505776"/>
                    <a:pt x="307571" y="490536"/>
                  </a:cubicBezTo>
                  <a:cubicBezTo>
                    <a:pt x="326968" y="475296"/>
                    <a:pt x="329739" y="151100"/>
                    <a:pt x="340822" y="124776"/>
                  </a:cubicBezTo>
                  <a:cubicBezTo>
                    <a:pt x="351906" y="98452"/>
                    <a:pt x="361603" y="353376"/>
                    <a:pt x="374072" y="332594"/>
                  </a:cubicBezTo>
                  <a:cubicBezTo>
                    <a:pt x="386541" y="311812"/>
                    <a:pt x="400396" y="5627"/>
                    <a:pt x="415636" y="85"/>
                  </a:cubicBezTo>
                  <a:cubicBezTo>
                    <a:pt x="430876" y="-5457"/>
                    <a:pt x="450272" y="260550"/>
                    <a:pt x="465512" y="299343"/>
                  </a:cubicBezTo>
                  <a:cubicBezTo>
                    <a:pt x="480752" y="338136"/>
                    <a:pt x="486294" y="220372"/>
                    <a:pt x="507076" y="232841"/>
                  </a:cubicBezTo>
                  <a:cubicBezTo>
                    <a:pt x="527858" y="245310"/>
                    <a:pt x="573578" y="381085"/>
                    <a:pt x="590203" y="374158"/>
                  </a:cubicBezTo>
                  <a:cubicBezTo>
                    <a:pt x="606828" y="367231"/>
                    <a:pt x="595745" y="171882"/>
                    <a:pt x="606829" y="191278"/>
                  </a:cubicBezTo>
                  <a:cubicBezTo>
                    <a:pt x="617913" y="210674"/>
                    <a:pt x="641465" y="486380"/>
                    <a:pt x="656705" y="490536"/>
                  </a:cubicBezTo>
                  <a:cubicBezTo>
                    <a:pt x="671945" y="494692"/>
                    <a:pt x="678873" y="234227"/>
                    <a:pt x="698269" y="216216"/>
                  </a:cubicBezTo>
                  <a:cubicBezTo>
                    <a:pt x="717665" y="198205"/>
                    <a:pt x="688570" y="350605"/>
                    <a:pt x="773083" y="382470"/>
                  </a:cubicBezTo>
                  <a:cubicBezTo>
                    <a:pt x="857596" y="414335"/>
                    <a:pt x="1031470" y="410871"/>
                    <a:pt x="1205345" y="407408"/>
                  </a:cubicBezTo>
                </a:path>
              </a:pathLst>
            </a:custGeom>
            <a:ln>
              <a:solidFill>
                <a:srgbClr val="595959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</p:grpSp>
      <p:pic>
        <p:nvPicPr>
          <p:cNvPr id="118" name="그림 11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2659" y="3755545"/>
            <a:ext cx="2676817" cy="1060626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7102958" y="3073232"/>
            <a:ext cx="1339554" cy="276999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이상 </a:t>
            </a:r>
            <a:r>
              <a:rPr lang="en-US" altLang="ko-KR" sz="1200" dirty="0">
                <a:latin typeface="+mn-ea"/>
              </a:rPr>
              <a:t>A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102958" y="3630985"/>
            <a:ext cx="1339554" cy="276999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이상 </a:t>
            </a:r>
            <a:r>
              <a:rPr lang="en-US" altLang="ko-KR" sz="1200">
                <a:latin typeface="+mn-ea"/>
              </a:rPr>
              <a:t>B</a:t>
            </a:r>
            <a:endParaRPr lang="ko-KR" altLang="en-US" sz="1200">
              <a:latin typeface="+mn-ea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102958" y="4188739"/>
            <a:ext cx="1339554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이상 </a:t>
            </a:r>
            <a:r>
              <a:rPr lang="en-US" altLang="ko-KR" sz="1200">
                <a:latin typeface="+mn-ea"/>
              </a:rPr>
              <a:t>C</a:t>
            </a:r>
            <a:endParaRPr lang="ko-KR" altLang="en-US" sz="1200">
              <a:latin typeface="+mn-ea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102958" y="4746493"/>
            <a:ext cx="1339554" cy="276999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정상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434157" y="3073233"/>
            <a:ext cx="780984" cy="2600826"/>
            <a:chOff x="434157" y="3073231"/>
            <a:chExt cx="780984" cy="2898106"/>
          </a:xfrm>
        </p:grpSpPr>
        <p:sp>
          <p:nvSpPr>
            <p:cNvPr id="34" name="TextBox 33"/>
            <p:cNvSpPr txBox="1"/>
            <p:nvPr/>
          </p:nvSpPr>
          <p:spPr>
            <a:xfrm>
              <a:off x="434157" y="3073231"/>
              <a:ext cx="780984" cy="308661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+mn-ea"/>
                </a:rPr>
                <a:t>이상 </a:t>
              </a:r>
              <a:r>
                <a:rPr lang="en-US" altLang="ko-KR" sz="1200" dirty="0">
                  <a:latin typeface="+mn-ea"/>
                </a:rPr>
                <a:t>A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4157" y="3694737"/>
              <a:ext cx="780984" cy="308661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+mn-ea"/>
                </a:rPr>
                <a:t>이상 </a:t>
              </a:r>
              <a:r>
                <a:rPr lang="en-US" altLang="ko-KR" sz="1200" dirty="0">
                  <a:latin typeface="+mn-ea"/>
                </a:rPr>
                <a:t>B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4157" y="4316243"/>
              <a:ext cx="780984" cy="308661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+mn-ea"/>
                </a:rPr>
                <a:t>이상 </a:t>
              </a:r>
              <a:r>
                <a:rPr lang="en-US" altLang="ko-KR" sz="1200">
                  <a:latin typeface="+mn-ea"/>
                </a:rPr>
                <a:t>C</a:t>
              </a:r>
              <a:endParaRPr lang="ko-KR" altLang="en-US" sz="1200">
                <a:latin typeface="+mn-e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4157" y="4937750"/>
              <a:ext cx="780984" cy="308661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+mn-ea"/>
                </a:rPr>
                <a:t>정상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4157" y="5456903"/>
              <a:ext cx="780984" cy="514434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+mn-ea"/>
                </a:rPr>
                <a:t>새로운 유형</a:t>
              </a:r>
              <a:endParaRPr lang="ko-KR" altLang="en-US" sz="1200" dirty="0">
                <a:latin typeface="+mn-ea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196360" y="3029429"/>
            <a:ext cx="2855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00FF"/>
                </a:solidFill>
              </a:rPr>
              <a:t>Open Set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02958" y="5299326"/>
            <a:ext cx="1339554" cy="276999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Unidentified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47" name="직선 연결선 46"/>
          <p:cNvCxnSpPr>
            <a:stCxn id="49" idx="3"/>
            <a:endCxn id="50" idx="1"/>
          </p:cNvCxnSpPr>
          <p:nvPr/>
        </p:nvCxnSpPr>
        <p:spPr bwMode="auto">
          <a:xfrm>
            <a:off x="2343860" y="5414564"/>
            <a:ext cx="4525978" cy="0"/>
          </a:xfrm>
          <a:prstGeom prst="line">
            <a:avLst/>
          </a:prstGeom>
          <a:solidFill>
            <a:schemeClr val="hlink"/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9" name="모서리가 둥근 직사각형 48"/>
          <p:cNvSpPr/>
          <p:nvPr/>
        </p:nvSpPr>
        <p:spPr bwMode="auto">
          <a:xfrm>
            <a:off x="386650" y="5072512"/>
            <a:ext cx="1957210" cy="684103"/>
          </a:xfrm>
          <a:prstGeom prst="roundRect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 bwMode="auto">
          <a:xfrm>
            <a:off x="6869838" y="5072512"/>
            <a:ext cx="1736280" cy="684103"/>
          </a:xfrm>
          <a:prstGeom prst="roundRect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6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3461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분류 모델 구축</a:t>
            </a:r>
            <a:endParaRPr lang="ko-KR" altLang="en-US" dirty="0"/>
          </a:p>
        </p:txBody>
      </p:sp>
      <p:sp>
        <p:nvSpPr>
          <p:cNvPr id="12" name="내용 개체 틀 92"/>
          <p:cNvSpPr>
            <a:spLocks noGrp="1"/>
          </p:cNvSpPr>
          <p:nvPr>
            <p:ph idx="1"/>
          </p:nvPr>
        </p:nvSpPr>
        <p:spPr>
          <a:xfrm>
            <a:off x="586155" y="866027"/>
            <a:ext cx="8239858" cy="288925"/>
          </a:xfrm>
        </p:spPr>
        <p:txBody>
          <a:bodyPr/>
          <a:lstStyle/>
          <a:p>
            <a:r>
              <a:rPr lang="ko-KR" altLang="en-US"/>
              <a:t>사후분석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6650" y="1271489"/>
            <a:ext cx="8239859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+mn-ea"/>
                <a:sym typeface="Wingdings"/>
              </a:rPr>
              <a:t>이상 관측치의 분류 결과에 대한 사후분석 수행</a:t>
            </a:r>
            <a:endParaRPr lang="en-US" altLang="ko-KR" sz="1600">
              <a:latin typeface="+mn-ea"/>
              <a:sym typeface="Wingdings"/>
            </a:endParaRPr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  <a:sym typeface="Wingdings"/>
              </a:rPr>
              <a:t>이상임에도 불구하고 정상으로 분류된 관측치들이 다수 존재</a:t>
            </a:r>
            <a:endParaRPr lang="en-US" altLang="ko-KR" sz="1600">
              <a:latin typeface="+mn-ea"/>
              <a:sym typeface="Wingdings"/>
            </a:endParaRPr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  <a:sym typeface="Wingdings"/>
              </a:rPr>
              <a:t>이상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600">
                <a:latin typeface="+mn-ea"/>
                <a:sym typeface="Wingdings" panose="05000000000000000000" pitchFamily="2" charset="2"/>
              </a:rPr>
              <a:t>정상으로 분류된 관측치의 재구축 오차는 상대적으로 작은 것을</a:t>
            </a:r>
            <a:br>
              <a:rPr lang="en-US" altLang="ko-KR" sz="1600">
                <a:latin typeface="+mn-ea"/>
                <a:sym typeface="Wingdings" panose="05000000000000000000" pitchFamily="2" charset="2"/>
              </a:rPr>
            </a:br>
            <a:r>
              <a:rPr lang="en-US" altLang="ko-KR" sz="1600">
                <a:latin typeface="+mn-ea"/>
                <a:sym typeface="Wingdings" panose="05000000000000000000" pitchFamily="2" charset="2"/>
              </a:rPr>
              <a:t>Boxplot</a:t>
            </a:r>
            <a:r>
              <a:rPr lang="ko-KR" altLang="en-US" sz="1600">
                <a:latin typeface="+mn-ea"/>
                <a:sym typeface="Wingdings" panose="05000000000000000000" pitchFamily="2" charset="2"/>
              </a:rPr>
              <a:t>을 통해 확인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b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sym typeface="Wingdings" panose="05000000000000000000" pitchFamily="2" charset="2"/>
              </a:rPr>
              <a:t>이상 </a:t>
            </a:r>
            <a:r>
              <a:rPr lang="en-US" altLang="ko-KR" sz="1600" b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600" b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sym typeface="Wingdings" panose="05000000000000000000" pitchFamily="2" charset="2"/>
              </a:rPr>
              <a:t>정상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vs </a:t>
            </a:r>
            <a:r>
              <a:rPr lang="ko-KR" altLang="en-US" sz="1600" b="1">
                <a:solidFill>
                  <a:schemeClr val="accent6"/>
                </a:solidFill>
                <a:latin typeface="+mn-ea"/>
                <a:sym typeface="Wingdings" panose="05000000000000000000" pitchFamily="2" charset="2"/>
              </a:rPr>
              <a:t>이상 </a:t>
            </a:r>
            <a:r>
              <a:rPr lang="en-US" altLang="ko-KR" sz="1600" b="1">
                <a:solidFill>
                  <a:schemeClr val="accent6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600" b="1">
                <a:solidFill>
                  <a:schemeClr val="accent6"/>
                </a:solidFill>
                <a:latin typeface="+mn-ea"/>
                <a:sym typeface="Wingdings" panose="05000000000000000000" pitchFamily="2" charset="2"/>
              </a:rPr>
              <a:t>이상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)</a:t>
            </a:r>
            <a:endParaRPr lang="en-US" altLang="ko-KR" sz="1600">
              <a:latin typeface="+mn-ea"/>
              <a:sym typeface="Wingdings"/>
            </a:endParaRPr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sym typeface="Wingding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290576" y="2969488"/>
            <a:ext cx="3640735" cy="3297066"/>
            <a:chOff x="2617691" y="3157741"/>
            <a:chExt cx="3731783" cy="33795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07341" y="3157741"/>
              <a:ext cx="3642133" cy="3344957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 rot="16200000">
              <a:off x="1901220" y="4375850"/>
              <a:ext cx="170994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+mn-ea"/>
                </a:rPr>
                <a:t>재구축 오차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394629" y="6260261"/>
              <a:ext cx="2659762" cy="276999"/>
              <a:chOff x="3394629" y="6260261"/>
              <a:chExt cx="2659762" cy="276999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394629" y="6260261"/>
                <a:ext cx="111195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1F497D"/>
                    </a:solidFill>
                    <a:latin typeface="+mn-ea"/>
                  </a:rPr>
                  <a:t>이상 </a:t>
                </a:r>
                <a:r>
                  <a:rPr lang="en-US" altLang="ko-KR" sz="1200" b="1">
                    <a:solidFill>
                      <a:srgbClr val="1F497D"/>
                    </a:solidFill>
                    <a:latin typeface="+mn-ea"/>
                    <a:sym typeface="Wingdings" panose="05000000000000000000" pitchFamily="2" charset="2"/>
                  </a:rPr>
                  <a:t> </a:t>
                </a:r>
                <a:r>
                  <a:rPr lang="ko-KR" altLang="en-US" sz="1200" b="1">
                    <a:solidFill>
                      <a:srgbClr val="1F497D"/>
                    </a:solidFill>
                    <a:latin typeface="+mn-ea"/>
                    <a:sym typeface="Wingdings" panose="05000000000000000000" pitchFamily="2" charset="2"/>
                  </a:rPr>
                  <a:t>정상</a:t>
                </a:r>
                <a:endParaRPr lang="ko-KR" altLang="en-US" sz="1200" b="1">
                  <a:solidFill>
                    <a:srgbClr val="1F497D"/>
                  </a:solidFill>
                  <a:latin typeface="+mn-ea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942441" y="6260261"/>
                <a:ext cx="111195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chemeClr val="accent6"/>
                    </a:solidFill>
                    <a:latin typeface="+mn-ea"/>
                  </a:rPr>
                  <a:t>이상 </a:t>
                </a:r>
                <a:r>
                  <a:rPr lang="en-US" altLang="ko-KR" sz="1200" b="1">
                    <a:solidFill>
                      <a:schemeClr val="accent6"/>
                    </a:solidFill>
                    <a:latin typeface="+mn-ea"/>
                    <a:sym typeface="Wingdings" panose="05000000000000000000" pitchFamily="2" charset="2"/>
                  </a:rPr>
                  <a:t> </a:t>
                </a:r>
                <a:r>
                  <a:rPr lang="ko-KR" altLang="en-US" sz="1200" b="1">
                    <a:solidFill>
                      <a:schemeClr val="accent6"/>
                    </a:solidFill>
                    <a:latin typeface="+mn-ea"/>
                    <a:sym typeface="Wingdings" panose="05000000000000000000" pitchFamily="2" charset="2"/>
                  </a:rPr>
                  <a:t>이상</a:t>
                </a:r>
                <a:endParaRPr lang="ko-KR" altLang="en-US" sz="1200" b="1">
                  <a:solidFill>
                    <a:schemeClr val="accent6"/>
                  </a:solidFill>
                  <a:latin typeface="+mn-e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471988" y="6260261"/>
                <a:ext cx="538161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200">
                  <a:latin typeface="+mn-ea"/>
                </a:endParaRPr>
              </a:p>
            </p:txBody>
          </p:sp>
        </p:grp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646118"/>
              </p:ext>
            </p:extLst>
          </p:nvPr>
        </p:nvGraphicFramePr>
        <p:xfrm>
          <a:off x="449403" y="3300128"/>
          <a:ext cx="4437918" cy="24439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2493">
                  <a:extLst>
                    <a:ext uri="{9D8B030D-6E8A-4147-A177-3AD203B41FA5}">
                      <a16:colId xmlns:a16="http://schemas.microsoft.com/office/drawing/2014/main" val="1734452952"/>
                    </a:ext>
                  </a:extLst>
                </a:gridCol>
                <a:gridCol w="602493">
                  <a:extLst>
                    <a:ext uri="{9D8B030D-6E8A-4147-A177-3AD203B41FA5}">
                      <a16:colId xmlns:a16="http://schemas.microsoft.com/office/drawing/2014/main" val="847541208"/>
                    </a:ext>
                  </a:extLst>
                </a:gridCol>
                <a:gridCol w="602493">
                  <a:extLst>
                    <a:ext uri="{9D8B030D-6E8A-4147-A177-3AD203B41FA5}">
                      <a16:colId xmlns:a16="http://schemas.microsoft.com/office/drawing/2014/main" val="1936932475"/>
                    </a:ext>
                  </a:extLst>
                </a:gridCol>
                <a:gridCol w="602493">
                  <a:extLst>
                    <a:ext uri="{9D8B030D-6E8A-4147-A177-3AD203B41FA5}">
                      <a16:colId xmlns:a16="http://schemas.microsoft.com/office/drawing/2014/main" val="908828116"/>
                    </a:ext>
                  </a:extLst>
                </a:gridCol>
                <a:gridCol w="602493">
                  <a:extLst>
                    <a:ext uri="{9D8B030D-6E8A-4147-A177-3AD203B41FA5}">
                      <a16:colId xmlns:a16="http://schemas.microsoft.com/office/drawing/2014/main" val="3710474807"/>
                    </a:ext>
                  </a:extLst>
                </a:gridCol>
                <a:gridCol w="602493">
                  <a:extLst>
                    <a:ext uri="{9D8B030D-6E8A-4147-A177-3AD203B41FA5}">
                      <a16:colId xmlns:a16="http://schemas.microsoft.com/office/drawing/2014/main" val="398995606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083768797"/>
                    </a:ext>
                  </a:extLst>
                </a:gridCol>
              </a:tblGrid>
              <a:tr h="316859">
                <a:tc rowSpan="2" gridSpan="2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예측</a:t>
                      </a: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379322"/>
                  </a:ext>
                </a:extLst>
              </a:tr>
              <a:tr h="316859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A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B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C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정상</a:t>
                      </a: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Unidentified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230766"/>
                  </a:ext>
                </a:extLst>
              </a:tr>
              <a:tr h="36204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실제</a:t>
                      </a: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A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latin typeface="+mn-ea"/>
                          <a:ea typeface="+mn-ea"/>
                        </a:rPr>
                        <a:t>89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57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latin typeface="+mn-ea"/>
                          <a:ea typeface="+mn-ea"/>
                        </a:rPr>
                        <a:t>32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801483"/>
                  </a:ext>
                </a:extLst>
              </a:tr>
              <a:tr h="36204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B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34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latin typeface="+mn-ea"/>
                          <a:ea typeface="+mn-ea"/>
                        </a:rPr>
                        <a:t>8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267803"/>
                  </a:ext>
                </a:extLst>
              </a:tr>
              <a:tr h="36204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C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14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latin typeface="+mn-ea"/>
                          <a:ea typeface="+mn-ea"/>
                        </a:rPr>
                        <a:t>11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866017"/>
                  </a:ext>
                </a:extLst>
              </a:tr>
              <a:tr h="36204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정상</a:t>
                      </a: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23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7832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204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578580"/>
                  </a:ext>
                </a:extLst>
              </a:tr>
              <a:tr h="36204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Unidentified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645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latin typeface="+mn-ea"/>
                          <a:ea typeface="+mn-ea"/>
                        </a:rPr>
                        <a:t>146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latin typeface="+mn-ea"/>
                          <a:ea typeface="+mn-ea"/>
                        </a:rPr>
                        <a:t>50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2142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899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marL="88095" marR="88095" marT="44047" marB="4404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332862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3469341" y="3926541"/>
            <a:ext cx="600636" cy="1075764"/>
          </a:xfrm>
          <a:prstGeom prst="rect">
            <a:avLst/>
          </a:prstGeom>
          <a:solidFill>
            <a:schemeClr val="tx2">
              <a:alpha val="5000"/>
            </a:schemeClr>
          </a:solidFill>
          <a:ln w="254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663537" y="3926541"/>
            <a:ext cx="1772131" cy="1075764"/>
          </a:xfrm>
          <a:prstGeom prst="rect">
            <a:avLst/>
          </a:prstGeom>
          <a:solidFill>
            <a:schemeClr val="accent6">
              <a:alpha val="5000"/>
            </a:schemeClr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4094685" y="3926541"/>
            <a:ext cx="774706" cy="1075764"/>
          </a:xfrm>
          <a:prstGeom prst="rect">
            <a:avLst/>
          </a:prstGeom>
          <a:solidFill>
            <a:schemeClr val="accent6">
              <a:alpha val="5000"/>
            </a:schemeClr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3469341" y="5367555"/>
            <a:ext cx="600636" cy="376516"/>
          </a:xfrm>
          <a:prstGeom prst="rect">
            <a:avLst/>
          </a:prstGeom>
          <a:solidFill>
            <a:schemeClr val="tx2">
              <a:alpha val="10000"/>
            </a:schemeClr>
          </a:solidFill>
          <a:ln w="254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1663537" y="5367555"/>
            <a:ext cx="1772131" cy="376516"/>
          </a:xfrm>
          <a:prstGeom prst="rect">
            <a:avLst/>
          </a:prstGeom>
          <a:solidFill>
            <a:schemeClr val="accent6">
              <a:alpha val="5000"/>
            </a:schemeClr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4094685" y="5367555"/>
            <a:ext cx="774706" cy="376516"/>
          </a:xfrm>
          <a:prstGeom prst="rect">
            <a:avLst/>
          </a:prstGeom>
          <a:solidFill>
            <a:schemeClr val="accent6">
              <a:alpha val="5000"/>
            </a:schemeClr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85073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결론</a:t>
            </a:r>
            <a:endParaRPr lang="ko-KR" altLang="en-US" dirty="0"/>
          </a:p>
        </p:txBody>
      </p:sp>
      <p:sp>
        <p:nvSpPr>
          <p:cNvPr id="12" name="내용 개체 틀 92"/>
          <p:cNvSpPr>
            <a:spLocks noGrp="1"/>
          </p:cNvSpPr>
          <p:nvPr>
            <p:ph idx="1"/>
          </p:nvPr>
        </p:nvSpPr>
        <p:spPr>
          <a:xfrm>
            <a:off x="586155" y="866027"/>
            <a:ext cx="8239858" cy="288925"/>
          </a:xfrm>
        </p:spPr>
        <p:txBody>
          <a:bodyPr/>
          <a:lstStyle/>
          <a:p>
            <a:r>
              <a:rPr lang="ko-KR" altLang="en-US"/>
              <a:t>전체 요약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461214" y="1241556"/>
            <a:ext cx="2411932" cy="1791752"/>
          </a:xfrm>
          <a:prstGeom prst="roundRect">
            <a:avLst>
              <a:gd name="adj" fmla="val 3781"/>
            </a:avLst>
          </a:prstGeom>
          <a:noFill/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ker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458252" y="1241556"/>
            <a:ext cx="2411932" cy="1791752"/>
          </a:xfrm>
          <a:prstGeom prst="roundRect">
            <a:avLst>
              <a:gd name="adj" fmla="val 3781"/>
            </a:avLst>
          </a:prstGeom>
          <a:noFill/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ker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1385302" y="2156732"/>
            <a:ext cx="1289726" cy="198257"/>
          </a:xfrm>
          <a:custGeom>
            <a:avLst/>
            <a:gdLst>
              <a:gd name="connsiteX0" fmla="*/ 0 w 1903615"/>
              <a:gd name="connsiteY0" fmla="*/ 149700 h 224521"/>
              <a:gd name="connsiteX1" fmla="*/ 58189 w 1903615"/>
              <a:gd name="connsiteY1" fmla="*/ 16696 h 224521"/>
              <a:gd name="connsiteX2" fmla="*/ 124691 w 1903615"/>
              <a:gd name="connsiteY2" fmla="*/ 199576 h 224521"/>
              <a:gd name="connsiteX3" fmla="*/ 216131 w 1903615"/>
              <a:gd name="connsiteY3" fmla="*/ 25009 h 224521"/>
              <a:gd name="connsiteX4" fmla="*/ 282633 w 1903615"/>
              <a:gd name="connsiteY4" fmla="*/ 207889 h 224521"/>
              <a:gd name="connsiteX5" fmla="*/ 365760 w 1903615"/>
              <a:gd name="connsiteY5" fmla="*/ 16696 h 224521"/>
              <a:gd name="connsiteX6" fmla="*/ 448888 w 1903615"/>
              <a:gd name="connsiteY6" fmla="*/ 224514 h 224521"/>
              <a:gd name="connsiteX7" fmla="*/ 523702 w 1903615"/>
              <a:gd name="connsiteY7" fmla="*/ 8384 h 224521"/>
              <a:gd name="connsiteX8" fmla="*/ 581891 w 1903615"/>
              <a:gd name="connsiteY8" fmla="*/ 199576 h 224521"/>
              <a:gd name="connsiteX9" fmla="*/ 673331 w 1903615"/>
              <a:gd name="connsiteY9" fmla="*/ 71 h 224521"/>
              <a:gd name="connsiteX10" fmla="*/ 764771 w 1903615"/>
              <a:gd name="connsiteY10" fmla="*/ 199576 h 224521"/>
              <a:gd name="connsiteX11" fmla="*/ 839586 w 1903615"/>
              <a:gd name="connsiteY11" fmla="*/ 71 h 224521"/>
              <a:gd name="connsiteX12" fmla="*/ 922713 w 1903615"/>
              <a:gd name="connsiteY12" fmla="*/ 199576 h 224521"/>
              <a:gd name="connsiteX13" fmla="*/ 1014153 w 1903615"/>
              <a:gd name="connsiteY13" fmla="*/ 8384 h 224521"/>
              <a:gd name="connsiteX14" fmla="*/ 1064029 w 1903615"/>
              <a:gd name="connsiteY14" fmla="*/ 216202 h 224521"/>
              <a:gd name="connsiteX15" fmla="*/ 1147157 w 1903615"/>
              <a:gd name="connsiteY15" fmla="*/ 71 h 224521"/>
              <a:gd name="connsiteX16" fmla="*/ 1221971 w 1903615"/>
              <a:gd name="connsiteY16" fmla="*/ 207889 h 224521"/>
              <a:gd name="connsiteX17" fmla="*/ 1305099 w 1903615"/>
              <a:gd name="connsiteY17" fmla="*/ 16696 h 224521"/>
              <a:gd name="connsiteX18" fmla="*/ 1379913 w 1903615"/>
              <a:gd name="connsiteY18" fmla="*/ 199576 h 224521"/>
              <a:gd name="connsiteX19" fmla="*/ 1438102 w 1903615"/>
              <a:gd name="connsiteY19" fmla="*/ 71 h 224521"/>
              <a:gd name="connsiteX20" fmla="*/ 1546168 w 1903615"/>
              <a:gd name="connsiteY20" fmla="*/ 174638 h 224521"/>
              <a:gd name="connsiteX21" fmla="*/ 1612669 w 1903615"/>
              <a:gd name="connsiteY21" fmla="*/ 8384 h 224521"/>
              <a:gd name="connsiteX22" fmla="*/ 1679171 w 1903615"/>
              <a:gd name="connsiteY22" fmla="*/ 224514 h 224521"/>
              <a:gd name="connsiteX23" fmla="*/ 1787237 w 1903615"/>
              <a:gd name="connsiteY23" fmla="*/ 16696 h 224521"/>
              <a:gd name="connsiteX24" fmla="*/ 1903615 w 1903615"/>
              <a:gd name="connsiteY24" fmla="*/ 174638 h 22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03615" h="224521">
                <a:moveTo>
                  <a:pt x="0" y="149700"/>
                </a:moveTo>
                <a:cubicBezTo>
                  <a:pt x="18703" y="79041"/>
                  <a:pt x="37407" y="8383"/>
                  <a:pt x="58189" y="16696"/>
                </a:cubicBezTo>
                <a:cubicBezTo>
                  <a:pt x="78971" y="25009"/>
                  <a:pt x="98368" y="198191"/>
                  <a:pt x="124691" y="199576"/>
                </a:cubicBezTo>
                <a:cubicBezTo>
                  <a:pt x="151014" y="200961"/>
                  <a:pt x="189808" y="23624"/>
                  <a:pt x="216131" y="25009"/>
                </a:cubicBezTo>
                <a:cubicBezTo>
                  <a:pt x="242454" y="26394"/>
                  <a:pt x="257695" y="209274"/>
                  <a:pt x="282633" y="207889"/>
                </a:cubicBezTo>
                <a:cubicBezTo>
                  <a:pt x="307571" y="206504"/>
                  <a:pt x="338051" y="13925"/>
                  <a:pt x="365760" y="16696"/>
                </a:cubicBezTo>
                <a:cubicBezTo>
                  <a:pt x="393469" y="19467"/>
                  <a:pt x="422564" y="225899"/>
                  <a:pt x="448888" y="224514"/>
                </a:cubicBezTo>
                <a:cubicBezTo>
                  <a:pt x="475212" y="223129"/>
                  <a:pt x="501535" y="12540"/>
                  <a:pt x="523702" y="8384"/>
                </a:cubicBezTo>
                <a:cubicBezTo>
                  <a:pt x="545869" y="4228"/>
                  <a:pt x="556953" y="200961"/>
                  <a:pt x="581891" y="199576"/>
                </a:cubicBezTo>
                <a:cubicBezTo>
                  <a:pt x="606829" y="198191"/>
                  <a:pt x="642851" y="71"/>
                  <a:pt x="673331" y="71"/>
                </a:cubicBezTo>
                <a:cubicBezTo>
                  <a:pt x="703811" y="71"/>
                  <a:pt x="737062" y="199576"/>
                  <a:pt x="764771" y="199576"/>
                </a:cubicBezTo>
                <a:cubicBezTo>
                  <a:pt x="792480" y="199576"/>
                  <a:pt x="813262" y="71"/>
                  <a:pt x="839586" y="71"/>
                </a:cubicBezTo>
                <a:cubicBezTo>
                  <a:pt x="865910" y="71"/>
                  <a:pt x="893619" y="198191"/>
                  <a:pt x="922713" y="199576"/>
                </a:cubicBezTo>
                <a:cubicBezTo>
                  <a:pt x="951807" y="200961"/>
                  <a:pt x="990600" y="5613"/>
                  <a:pt x="1014153" y="8384"/>
                </a:cubicBezTo>
                <a:cubicBezTo>
                  <a:pt x="1037706" y="11155"/>
                  <a:pt x="1041862" y="217588"/>
                  <a:pt x="1064029" y="216202"/>
                </a:cubicBezTo>
                <a:cubicBezTo>
                  <a:pt x="1086196" y="214817"/>
                  <a:pt x="1120834" y="1456"/>
                  <a:pt x="1147157" y="71"/>
                </a:cubicBezTo>
                <a:cubicBezTo>
                  <a:pt x="1173480" y="-1314"/>
                  <a:pt x="1195647" y="205118"/>
                  <a:pt x="1221971" y="207889"/>
                </a:cubicBezTo>
                <a:cubicBezTo>
                  <a:pt x="1248295" y="210660"/>
                  <a:pt x="1278776" y="18081"/>
                  <a:pt x="1305099" y="16696"/>
                </a:cubicBezTo>
                <a:cubicBezTo>
                  <a:pt x="1331422" y="15311"/>
                  <a:pt x="1357746" y="202347"/>
                  <a:pt x="1379913" y="199576"/>
                </a:cubicBezTo>
                <a:cubicBezTo>
                  <a:pt x="1402080" y="196805"/>
                  <a:pt x="1410393" y="4227"/>
                  <a:pt x="1438102" y="71"/>
                </a:cubicBezTo>
                <a:cubicBezTo>
                  <a:pt x="1465811" y="-4085"/>
                  <a:pt x="1517074" y="173253"/>
                  <a:pt x="1546168" y="174638"/>
                </a:cubicBezTo>
                <a:cubicBezTo>
                  <a:pt x="1575262" y="176023"/>
                  <a:pt x="1590502" y="71"/>
                  <a:pt x="1612669" y="8384"/>
                </a:cubicBezTo>
                <a:cubicBezTo>
                  <a:pt x="1634836" y="16697"/>
                  <a:pt x="1650076" y="223129"/>
                  <a:pt x="1679171" y="224514"/>
                </a:cubicBezTo>
                <a:cubicBezTo>
                  <a:pt x="1708266" y="225899"/>
                  <a:pt x="1749830" y="25009"/>
                  <a:pt x="1787237" y="16696"/>
                </a:cubicBezTo>
                <a:cubicBezTo>
                  <a:pt x="1824644" y="8383"/>
                  <a:pt x="1864129" y="91510"/>
                  <a:pt x="1903615" y="174638"/>
                </a:cubicBezTo>
              </a:path>
            </a:pathLst>
          </a:cu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1385302" y="1809415"/>
            <a:ext cx="1289726" cy="176363"/>
          </a:xfrm>
          <a:custGeom>
            <a:avLst/>
            <a:gdLst>
              <a:gd name="connsiteX0" fmla="*/ 0 w 1914110"/>
              <a:gd name="connsiteY0" fmla="*/ 182940 h 199727"/>
              <a:gd name="connsiteX1" fmla="*/ 565266 w 1914110"/>
              <a:gd name="connsiteY1" fmla="*/ 60 h 199727"/>
              <a:gd name="connsiteX2" fmla="*/ 1221971 w 1914110"/>
              <a:gd name="connsiteY2" fmla="*/ 199566 h 199727"/>
              <a:gd name="connsiteX3" fmla="*/ 1828800 w 1914110"/>
              <a:gd name="connsiteY3" fmla="*/ 33311 h 199727"/>
              <a:gd name="connsiteX4" fmla="*/ 1895302 w 1914110"/>
              <a:gd name="connsiteY4" fmla="*/ 60 h 19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110" h="199727">
                <a:moveTo>
                  <a:pt x="0" y="182940"/>
                </a:moveTo>
                <a:cubicBezTo>
                  <a:pt x="180802" y="90114"/>
                  <a:pt x="361604" y="-2711"/>
                  <a:pt x="565266" y="60"/>
                </a:cubicBezTo>
                <a:cubicBezTo>
                  <a:pt x="768928" y="2831"/>
                  <a:pt x="1011382" y="194024"/>
                  <a:pt x="1221971" y="199566"/>
                </a:cubicBezTo>
                <a:cubicBezTo>
                  <a:pt x="1432560" y="205108"/>
                  <a:pt x="1716578" y="66562"/>
                  <a:pt x="1828800" y="33311"/>
                </a:cubicBezTo>
                <a:cubicBezTo>
                  <a:pt x="1941022" y="60"/>
                  <a:pt x="1918162" y="60"/>
                  <a:pt x="1895302" y="60"/>
                </a:cubicBezTo>
              </a:path>
            </a:pathLst>
          </a:cu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1385302" y="2713345"/>
            <a:ext cx="1289726" cy="199062"/>
          </a:xfrm>
          <a:custGeom>
            <a:avLst/>
            <a:gdLst>
              <a:gd name="connsiteX0" fmla="*/ 0 w 1975971"/>
              <a:gd name="connsiteY0" fmla="*/ 224480 h 225433"/>
              <a:gd name="connsiteX1" fmla="*/ 365760 w 1975971"/>
              <a:gd name="connsiteY1" fmla="*/ 16662 h 225433"/>
              <a:gd name="connsiteX2" fmla="*/ 648393 w 1975971"/>
              <a:gd name="connsiteY2" fmla="*/ 216167 h 225433"/>
              <a:gd name="connsiteX3" fmla="*/ 972589 w 1975971"/>
              <a:gd name="connsiteY3" fmla="*/ 66538 h 225433"/>
              <a:gd name="connsiteX4" fmla="*/ 1238596 w 1975971"/>
              <a:gd name="connsiteY4" fmla="*/ 207855 h 225433"/>
              <a:gd name="connsiteX5" fmla="*/ 1512916 w 1975971"/>
              <a:gd name="connsiteY5" fmla="*/ 36 h 225433"/>
              <a:gd name="connsiteX6" fmla="*/ 1911927 w 1975971"/>
              <a:gd name="connsiteY6" fmla="*/ 191229 h 225433"/>
              <a:gd name="connsiteX7" fmla="*/ 1970116 w 1975971"/>
              <a:gd name="connsiteY7" fmla="*/ 224480 h 22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5971" h="225433">
                <a:moveTo>
                  <a:pt x="0" y="224480"/>
                </a:moveTo>
                <a:cubicBezTo>
                  <a:pt x="128847" y="121263"/>
                  <a:pt x="257695" y="18047"/>
                  <a:pt x="365760" y="16662"/>
                </a:cubicBezTo>
                <a:cubicBezTo>
                  <a:pt x="473825" y="15277"/>
                  <a:pt x="547255" y="207854"/>
                  <a:pt x="648393" y="216167"/>
                </a:cubicBezTo>
                <a:cubicBezTo>
                  <a:pt x="749531" y="224480"/>
                  <a:pt x="874222" y="67923"/>
                  <a:pt x="972589" y="66538"/>
                </a:cubicBezTo>
                <a:cubicBezTo>
                  <a:pt x="1070956" y="65153"/>
                  <a:pt x="1148542" y="218939"/>
                  <a:pt x="1238596" y="207855"/>
                </a:cubicBezTo>
                <a:cubicBezTo>
                  <a:pt x="1328650" y="196771"/>
                  <a:pt x="1400694" y="2807"/>
                  <a:pt x="1512916" y="36"/>
                </a:cubicBezTo>
                <a:cubicBezTo>
                  <a:pt x="1625138" y="-2735"/>
                  <a:pt x="1835727" y="153822"/>
                  <a:pt x="1911927" y="191229"/>
                </a:cubicBezTo>
                <a:cubicBezTo>
                  <a:pt x="1988127" y="228636"/>
                  <a:pt x="1979121" y="226558"/>
                  <a:pt x="1970116" y="224480"/>
                </a:cubicBezTo>
              </a:path>
            </a:pathLst>
          </a:cu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9"/>
          <p:cNvSpPr txBox="1"/>
          <p:nvPr/>
        </p:nvSpPr>
        <p:spPr>
          <a:xfrm>
            <a:off x="506633" y="1782093"/>
            <a:ext cx="834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>
                <a:latin typeface="+mn-ea"/>
                <a:cs typeface="함초롬바탕" panose="02030604000101010101" pitchFamily="18" charset="-127"/>
              </a:rPr>
              <a:t>관리 지표 </a:t>
            </a:r>
            <a:r>
              <a:rPr lang="en-US" altLang="ko-KR" sz="800" b="1" dirty="0">
                <a:latin typeface="+mn-ea"/>
                <a:cs typeface="함초롬바탕" panose="02030604000101010101" pitchFamily="18" charset="-127"/>
              </a:rPr>
              <a:t>1</a:t>
            </a:r>
            <a:endParaRPr lang="ko-KR" altLang="en-US" sz="8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4" name="TextBox 20"/>
          <p:cNvSpPr txBox="1"/>
          <p:nvPr/>
        </p:nvSpPr>
        <p:spPr>
          <a:xfrm>
            <a:off x="506633" y="2140356"/>
            <a:ext cx="834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>
                <a:latin typeface="+mn-ea"/>
                <a:cs typeface="함초롬바탕" panose="02030604000101010101" pitchFamily="18" charset="-127"/>
              </a:rPr>
              <a:t>관리 지표 </a:t>
            </a:r>
            <a:r>
              <a:rPr lang="en-US" altLang="ko-KR" sz="800" b="1" dirty="0">
                <a:latin typeface="+mn-ea"/>
                <a:cs typeface="함초롬바탕" panose="02030604000101010101" pitchFamily="18" charset="-127"/>
              </a:rPr>
              <a:t>2</a:t>
            </a:r>
            <a:endParaRPr lang="ko-KR" altLang="en-US" sz="8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5" name="TextBox 21"/>
          <p:cNvSpPr txBox="1"/>
          <p:nvPr/>
        </p:nvSpPr>
        <p:spPr>
          <a:xfrm>
            <a:off x="506633" y="2692033"/>
            <a:ext cx="834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>
                <a:latin typeface="+mn-ea"/>
                <a:cs typeface="함초롬바탕" panose="02030604000101010101" pitchFamily="18" charset="-127"/>
              </a:rPr>
              <a:t>관리 지표 </a:t>
            </a:r>
            <a:r>
              <a:rPr lang="en-US" altLang="ko-KR" sz="800" b="1" dirty="0">
                <a:latin typeface="+mn-ea"/>
                <a:cs typeface="함초롬바탕" panose="02030604000101010101" pitchFamily="18" charset="-127"/>
              </a:rPr>
              <a:t>n</a:t>
            </a:r>
            <a:endParaRPr lang="ko-KR" altLang="en-US" sz="8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6" name="TextBox 22"/>
          <p:cNvSpPr txBox="1"/>
          <p:nvPr/>
        </p:nvSpPr>
        <p:spPr>
          <a:xfrm rot="5400000">
            <a:off x="1745991" y="2358780"/>
            <a:ext cx="359675" cy="337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+mn-ea"/>
              </a:rPr>
              <a:t>…</a:t>
            </a:r>
            <a:endParaRPr lang="ko-KR" altLang="en-US" dirty="0">
              <a:latin typeface="+mn-ea"/>
            </a:endParaRPr>
          </a:p>
        </p:txBody>
      </p:sp>
      <p:sp>
        <p:nvSpPr>
          <p:cNvPr id="17" name="TextBox 23"/>
          <p:cNvSpPr txBox="1"/>
          <p:nvPr/>
        </p:nvSpPr>
        <p:spPr>
          <a:xfrm>
            <a:off x="804712" y="1311235"/>
            <a:ext cx="1729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>
                <a:latin typeface="+mn-ea"/>
                <a:cs typeface="함초롬바탕" panose="02030604000101010101" pitchFamily="18" charset="-127"/>
              </a:rPr>
              <a:t>물류시스템 데이터</a:t>
            </a:r>
          </a:p>
        </p:txBody>
      </p:sp>
      <p:sp>
        <p:nvSpPr>
          <p:cNvPr id="18" name="TextBox 24"/>
          <p:cNvSpPr txBox="1"/>
          <p:nvPr/>
        </p:nvSpPr>
        <p:spPr>
          <a:xfrm>
            <a:off x="3815925" y="1313415"/>
            <a:ext cx="1729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>
                <a:latin typeface="+mn-ea"/>
                <a:cs typeface="함초롬바탕" panose="02030604000101010101" pitchFamily="18" charset="-127"/>
              </a:rPr>
              <a:t>이상 탐지 수행</a:t>
            </a:r>
          </a:p>
        </p:txBody>
      </p:sp>
      <p:sp>
        <p:nvSpPr>
          <p:cNvPr id="19" name="오른쪽 화살표 18"/>
          <p:cNvSpPr/>
          <p:nvPr/>
        </p:nvSpPr>
        <p:spPr>
          <a:xfrm>
            <a:off x="3069514" y="1974914"/>
            <a:ext cx="266754" cy="26781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253865" y="1849139"/>
            <a:ext cx="86999" cy="8699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>
              <a:latin typeface="+mn-ea"/>
            </a:endParaRPr>
          </a:p>
        </p:txBody>
      </p:sp>
      <p:sp>
        <p:nvSpPr>
          <p:cNvPr id="21" name="TextBox 75"/>
          <p:cNvSpPr txBox="1"/>
          <p:nvPr/>
        </p:nvSpPr>
        <p:spPr>
          <a:xfrm>
            <a:off x="5312138" y="1613211"/>
            <a:ext cx="4353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dirty="0">
                <a:latin typeface="+mn-ea"/>
                <a:cs typeface="함초롬바탕" panose="02030604000101010101" pitchFamily="18" charset="-127"/>
              </a:rPr>
              <a:t>정상</a:t>
            </a:r>
          </a:p>
        </p:txBody>
      </p:sp>
      <p:sp>
        <p:nvSpPr>
          <p:cNvPr id="22" name="TextBox 76"/>
          <p:cNvSpPr txBox="1"/>
          <p:nvPr/>
        </p:nvSpPr>
        <p:spPr>
          <a:xfrm>
            <a:off x="5315035" y="1788072"/>
            <a:ext cx="6096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latin typeface="+mn-ea"/>
                <a:cs typeface="함초롬바탕" panose="02030604000101010101" pitchFamily="18" charset="-127"/>
              </a:rPr>
              <a:t>이상</a:t>
            </a:r>
            <a:endParaRPr lang="ko-KR" altLang="en-US" sz="8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253865" y="1671146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>
              <a:latin typeface="+mn-ea"/>
            </a:endParaRP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2008090" y="4040664"/>
            <a:ext cx="2411932" cy="1791752"/>
          </a:xfrm>
          <a:prstGeom prst="roundRect">
            <a:avLst>
              <a:gd name="adj" fmla="val 3781"/>
            </a:avLst>
          </a:prstGeom>
          <a:noFill/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ker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9" name="TextBox 79"/>
          <p:cNvSpPr txBox="1"/>
          <p:nvPr/>
        </p:nvSpPr>
        <p:spPr>
          <a:xfrm>
            <a:off x="2334875" y="4097592"/>
            <a:ext cx="1729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latin typeface="+mn-ea"/>
                <a:cs typeface="함초롬바탕" panose="02030604000101010101" pitchFamily="18" charset="-127"/>
              </a:rPr>
              <a:t>Label Propagation</a:t>
            </a:r>
            <a:endParaRPr lang="ko-KR" altLang="en-US" sz="14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388197" y="3228230"/>
            <a:ext cx="217020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>
                <a:latin typeface="+mn-ea"/>
                <a:sym typeface="Wingdings"/>
              </a:rPr>
              <a:t>Hierarchical Clustering</a:t>
            </a:r>
            <a:endParaRPr lang="ko-KR" altLang="en-US" sz="1300" dirty="0">
              <a:latin typeface="+mn-ea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57" y="4590181"/>
            <a:ext cx="1120195" cy="1034026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430" y="4587140"/>
            <a:ext cx="839613" cy="871297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752" y="1671571"/>
            <a:ext cx="2036240" cy="1274174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545344" y="3095522"/>
            <a:ext cx="1850186" cy="84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+mn-ea"/>
              </a:rPr>
              <a:t>1</a:t>
            </a:r>
            <a:r>
              <a:rPr lang="ko-KR" altLang="en-US" sz="1300" dirty="0">
                <a:latin typeface="+mn-ea"/>
              </a:rPr>
              <a:t>년치 데이터 수집</a:t>
            </a:r>
            <a:endParaRPr lang="en-US" altLang="ko-KR" sz="13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+mn-ea"/>
                <a:sym typeface="Wingdings"/>
              </a:rPr>
              <a:t>슬라이딩 윈도우</a:t>
            </a:r>
            <a:endParaRPr lang="en-US" altLang="ko-KR" sz="1300" dirty="0">
              <a:latin typeface="+mn-ea"/>
              <a:sym typeface="Wingdings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+mn-ea"/>
                <a:sym typeface="Wingdings"/>
              </a:rPr>
              <a:t>GGS </a:t>
            </a:r>
            <a:r>
              <a:rPr lang="ko-KR" altLang="en-US" sz="1300" dirty="0">
                <a:latin typeface="+mn-ea"/>
                <a:sym typeface="Wingdings"/>
              </a:rPr>
              <a:t>구간 분할</a:t>
            </a:r>
            <a:endParaRPr lang="ko-KR" altLang="en-US" sz="1300" dirty="0"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486130" y="3115726"/>
            <a:ext cx="196953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+mn-ea"/>
                <a:sym typeface="Wingdings"/>
              </a:rPr>
              <a:t>구간별 </a:t>
            </a:r>
            <a:r>
              <a:rPr lang="en-US" altLang="ko-KR" sz="1300">
                <a:latin typeface="+mn-ea"/>
                <a:sym typeface="Wingdings"/>
              </a:rPr>
              <a:t>CAE </a:t>
            </a:r>
            <a:r>
              <a:rPr lang="ko-KR" altLang="en-US" sz="1300">
                <a:latin typeface="+mn-ea"/>
                <a:sym typeface="Wingdings"/>
              </a:rPr>
              <a:t>모델</a:t>
            </a:r>
            <a:endParaRPr lang="en-US" altLang="ko-KR" sz="1300">
              <a:latin typeface="+mn-ea"/>
              <a:sym typeface="Wingding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+mn-ea"/>
                <a:sym typeface="Wingdings"/>
              </a:rPr>
              <a:t>상위 </a:t>
            </a:r>
            <a:r>
              <a:rPr lang="en-US" altLang="ko-KR" sz="1300">
                <a:latin typeface="+mn-ea"/>
                <a:sym typeface="Wingdings"/>
              </a:rPr>
              <a:t>15% </a:t>
            </a:r>
            <a:r>
              <a:rPr lang="ko-KR" altLang="en-US" sz="1300">
                <a:latin typeface="+mn-ea"/>
                <a:sym typeface="Wingdings"/>
              </a:rPr>
              <a:t>필터링</a:t>
            </a:r>
            <a:endParaRPr lang="ko-KR" altLang="en-US" sz="1300" dirty="0"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960187" y="5905122"/>
            <a:ext cx="2151551" cy="583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+mn-ea"/>
              </a:rPr>
              <a:t>분류 모델 학습을 위한</a:t>
            </a:r>
            <a:br>
              <a:rPr lang="en-US" altLang="ko-KR" sz="1300">
                <a:latin typeface="+mn-ea"/>
              </a:rPr>
            </a:br>
            <a:r>
              <a:rPr lang="ko-KR" altLang="en-US" sz="1300">
                <a:latin typeface="+mn-ea"/>
              </a:rPr>
              <a:t>데이터 추가 확보</a:t>
            </a:r>
            <a:endParaRPr lang="ko-KR" altLang="en-US" sz="1300" dirty="0">
              <a:latin typeface="+mn-ea"/>
            </a:endParaRPr>
          </a:p>
        </p:txBody>
      </p:sp>
      <p:sp>
        <p:nvSpPr>
          <p:cNvPr id="76" name="오른쪽 화살표 75"/>
          <p:cNvSpPr/>
          <p:nvPr/>
        </p:nvSpPr>
        <p:spPr>
          <a:xfrm>
            <a:off x="6025801" y="1974914"/>
            <a:ext cx="266754" cy="26781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6388197" y="1260856"/>
            <a:ext cx="2420404" cy="1791752"/>
            <a:chOff x="5984448" y="1546318"/>
            <a:chExt cx="2420404" cy="1791752"/>
          </a:xfrm>
        </p:grpSpPr>
        <p:sp>
          <p:nvSpPr>
            <p:cNvPr id="78" name="모서리가 둥근 직사각형 77"/>
            <p:cNvSpPr/>
            <p:nvPr/>
          </p:nvSpPr>
          <p:spPr bwMode="auto">
            <a:xfrm>
              <a:off x="5984448" y="1546318"/>
              <a:ext cx="2411932" cy="1791752"/>
            </a:xfrm>
            <a:prstGeom prst="roundRect">
              <a:avLst>
                <a:gd name="adj" fmla="val 3781"/>
              </a:avLst>
            </a:prstGeom>
            <a:noFill/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kern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6310100" y="1593262"/>
              <a:ext cx="1729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latin typeface="+mn-ea"/>
                  <a:cs typeface="함초롬바탕" panose="02030604000101010101" pitchFamily="18" charset="-127"/>
                </a:rPr>
                <a:t>군집 분석</a:t>
              </a:r>
            </a:p>
          </p:txBody>
        </p:sp>
        <p:sp>
          <p:nvSpPr>
            <p:cNvPr id="80" name="타원 79"/>
            <p:cNvSpPr/>
            <p:nvPr/>
          </p:nvSpPr>
          <p:spPr>
            <a:xfrm>
              <a:off x="6804889" y="1911299"/>
              <a:ext cx="544862" cy="785414"/>
            </a:xfrm>
            <a:prstGeom prst="ellipse">
              <a:avLst/>
            </a:prstGeom>
            <a:solidFill>
              <a:srgbClr val="00B050">
                <a:alpha val="20000"/>
              </a:srgbClr>
            </a:solidFill>
            <a:ln w="25400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 rot="1800000">
              <a:off x="6335663" y="2448002"/>
              <a:ext cx="544862" cy="693873"/>
            </a:xfrm>
            <a:prstGeom prst="ellipse">
              <a:avLst/>
            </a:prstGeom>
            <a:solidFill>
              <a:srgbClr val="0070C0">
                <a:alpha val="20000"/>
              </a:srgbClr>
            </a:solidFill>
            <a:ln w="254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 rot="900000">
              <a:off x="6849583" y="2704339"/>
              <a:ext cx="443674" cy="56501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7697351" y="2692384"/>
              <a:ext cx="127155" cy="127155"/>
            </a:xfrm>
            <a:prstGeom prst="ellipse">
              <a:avLst/>
            </a:prstGeom>
            <a:solidFill>
              <a:srgbClr val="00B050">
                <a:alpha val="20000"/>
              </a:srgbClr>
            </a:solidFill>
            <a:ln w="25400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84" name="TextBox 85"/>
            <p:cNvSpPr txBox="1"/>
            <p:nvPr/>
          </p:nvSpPr>
          <p:spPr>
            <a:xfrm>
              <a:off x="7785609" y="2273981"/>
              <a:ext cx="61924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>
                  <a:latin typeface="+mn-ea"/>
                  <a:cs typeface="함초롬바탕" panose="02030604000101010101" pitchFamily="18" charset="-127"/>
                </a:rPr>
                <a:t>이상 </a:t>
              </a:r>
              <a:r>
                <a:rPr lang="en-US" altLang="ko-KR" sz="800" b="1">
                  <a:latin typeface="+mn-ea"/>
                  <a:cs typeface="함초롬바탕" panose="02030604000101010101" pitchFamily="18" charset="-127"/>
                </a:rPr>
                <a:t>A</a:t>
              </a:r>
              <a:endParaRPr lang="ko-KR" altLang="en-US" sz="800" b="1" dirty="0">
                <a:latin typeface="+mn-ea"/>
                <a:cs typeface="함초롬바탕" panose="02030604000101010101" pitchFamily="18" charset="-127"/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7693214" y="2495766"/>
              <a:ext cx="127155" cy="12715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7697351" y="2312261"/>
              <a:ext cx="127155" cy="127155"/>
            </a:xfrm>
            <a:prstGeom prst="ellipse">
              <a:avLst/>
            </a:prstGeom>
            <a:solidFill>
              <a:srgbClr val="0070C0">
                <a:alpha val="20000"/>
              </a:srgbClr>
            </a:solidFill>
            <a:ln w="254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87" name="TextBox 88"/>
            <p:cNvSpPr txBox="1"/>
            <p:nvPr/>
          </p:nvSpPr>
          <p:spPr>
            <a:xfrm>
              <a:off x="7785609" y="2462397"/>
              <a:ext cx="61924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>
                  <a:latin typeface="+mn-ea"/>
                  <a:cs typeface="함초롬바탕" panose="02030604000101010101" pitchFamily="18" charset="-127"/>
                </a:rPr>
                <a:t>이상</a:t>
              </a:r>
              <a:r>
                <a:rPr lang="en-US" altLang="ko-KR" sz="800" b="1">
                  <a:latin typeface="+mn-ea"/>
                  <a:cs typeface="함초롬바탕" panose="02030604000101010101" pitchFamily="18" charset="-127"/>
                </a:rPr>
                <a:t> B</a:t>
              </a:r>
              <a:endParaRPr lang="ko-KR" altLang="en-US" sz="800" b="1" dirty="0">
                <a:latin typeface="+mn-ea"/>
                <a:cs typeface="함초롬바탕" panose="02030604000101010101" pitchFamily="18" charset="-127"/>
              </a:endParaRPr>
            </a:p>
          </p:txBody>
        </p:sp>
        <p:sp>
          <p:nvSpPr>
            <p:cNvPr id="88" name="TextBox 89"/>
            <p:cNvSpPr txBox="1"/>
            <p:nvPr/>
          </p:nvSpPr>
          <p:spPr>
            <a:xfrm>
              <a:off x="7787109" y="2652639"/>
              <a:ext cx="61774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>
                  <a:latin typeface="+mn-ea"/>
                  <a:cs typeface="함초롬바탕" panose="02030604000101010101" pitchFamily="18" charset="-127"/>
                </a:rPr>
                <a:t>이상 </a:t>
              </a:r>
              <a:r>
                <a:rPr lang="en-US" altLang="ko-KR" sz="800" b="1">
                  <a:latin typeface="+mn-ea"/>
                  <a:cs typeface="함초롬바탕" panose="02030604000101010101" pitchFamily="18" charset="-127"/>
                </a:rPr>
                <a:t>C</a:t>
              </a:r>
              <a:endParaRPr lang="ko-KR" altLang="en-US" sz="800" b="1" dirty="0">
                <a:latin typeface="+mn-ea"/>
                <a:cs typeface="함초롬바탕" panose="02030604000101010101" pitchFamily="18" charset="-127"/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7046798" y="1973732"/>
              <a:ext cx="86999" cy="8699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7199198" y="2126132"/>
              <a:ext cx="86999" cy="8699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7177031" y="2286845"/>
              <a:ext cx="86999" cy="8699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6960901" y="2286845"/>
              <a:ext cx="86999" cy="8699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7104988" y="2447558"/>
              <a:ext cx="86999" cy="8699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6999694" y="2550081"/>
              <a:ext cx="86999" cy="8699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6944277" y="2103965"/>
              <a:ext cx="86999" cy="8699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7088364" y="2173239"/>
              <a:ext cx="86999" cy="8699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6899942" y="2408768"/>
              <a:ext cx="86999" cy="8699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98" name="타원 97"/>
            <p:cNvSpPr/>
            <p:nvPr/>
          </p:nvSpPr>
          <p:spPr>
            <a:xfrm>
              <a:off x="7044864" y="2802579"/>
              <a:ext cx="86999" cy="8699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7071420" y="3061703"/>
              <a:ext cx="86999" cy="8699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100" name="타원 99"/>
            <p:cNvSpPr/>
            <p:nvPr/>
          </p:nvSpPr>
          <p:spPr>
            <a:xfrm>
              <a:off x="6949819" y="3040536"/>
              <a:ext cx="86999" cy="8699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6911026" y="2893678"/>
              <a:ext cx="86999" cy="8699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7154865" y="2962950"/>
              <a:ext cx="86999" cy="8699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103" name="타원 102"/>
            <p:cNvSpPr/>
            <p:nvPr/>
          </p:nvSpPr>
          <p:spPr>
            <a:xfrm>
              <a:off x="6581288" y="2946325"/>
              <a:ext cx="86999" cy="8699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6733688" y="2741277"/>
              <a:ext cx="86999" cy="8699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6536953" y="2827174"/>
              <a:ext cx="86999" cy="8699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6377073" y="2793411"/>
              <a:ext cx="86999" cy="8699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107" name="타원 106"/>
            <p:cNvSpPr/>
            <p:nvPr/>
          </p:nvSpPr>
          <p:spPr>
            <a:xfrm>
              <a:off x="6614537" y="2563938"/>
              <a:ext cx="86999" cy="8699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6492616" y="2658149"/>
              <a:ext cx="86999" cy="8699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109" name="타원 108"/>
            <p:cNvSpPr/>
            <p:nvPr/>
          </p:nvSpPr>
          <p:spPr>
            <a:xfrm>
              <a:off x="6420573" y="2951865"/>
              <a:ext cx="86999" cy="8699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atin typeface="+mn-ea"/>
              </a:endParaRPr>
            </a:p>
          </p:txBody>
        </p:sp>
      </p:grpSp>
      <p:sp>
        <p:nvSpPr>
          <p:cNvPr id="110" name="오른쪽 화살표 109"/>
          <p:cNvSpPr/>
          <p:nvPr/>
        </p:nvSpPr>
        <p:spPr>
          <a:xfrm>
            <a:off x="1594520" y="4911087"/>
            <a:ext cx="266754" cy="26781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1" name="오른쪽 화살표 110"/>
          <p:cNvSpPr/>
          <p:nvPr/>
        </p:nvSpPr>
        <p:spPr>
          <a:xfrm>
            <a:off x="4641359" y="4911087"/>
            <a:ext cx="266754" cy="26781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2" name="모서리가 둥근 직사각형 6"/>
          <p:cNvSpPr/>
          <p:nvPr/>
        </p:nvSpPr>
        <p:spPr bwMode="auto">
          <a:xfrm>
            <a:off x="5036159" y="4079662"/>
            <a:ext cx="2411932" cy="1791752"/>
          </a:xfrm>
          <a:prstGeom prst="roundRect">
            <a:avLst>
              <a:gd name="adj" fmla="val 3781"/>
            </a:avLst>
          </a:prstGeom>
          <a:gradFill rotWithShape="1">
            <a:gsLst>
              <a:gs pos="0">
                <a:srgbClr val="FFFFFF">
                  <a:tint val="50000"/>
                  <a:satMod val="300000"/>
                </a:srgbClr>
              </a:gs>
              <a:gs pos="35000">
                <a:srgbClr val="FFFFFF">
                  <a:tint val="37000"/>
                  <a:satMod val="300000"/>
                </a:srgbClr>
              </a:gs>
              <a:gs pos="100000">
                <a:srgbClr val="FFFF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377399" y="4111326"/>
            <a:ext cx="1729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latin typeface="+mn-ea"/>
                <a:cs typeface="함초롬바탕" panose="02030604000101010101" pitchFamily="18" charset="-127"/>
              </a:rPr>
              <a:t>원인 분류</a:t>
            </a:r>
            <a:endParaRPr lang="ko-KR" altLang="en-US" sz="14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14" name="타원 113"/>
          <p:cNvSpPr/>
          <p:nvPr/>
        </p:nvSpPr>
        <p:spPr>
          <a:xfrm rot="1800000">
            <a:off x="6063150" y="4650847"/>
            <a:ext cx="496509" cy="508503"/>
          </a:xfrm>
          <a:prstGeom prst="ellipse">
            <a:avLst/>
          </a:prstGeom>
          <a:solidFill>
            <a:srgbClr val="00B050">
              <a:alpha val="20000"/>
            </a:srgbClr>
          </a:solidFill>
          <a:ln w="254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5" name="타원 114"/>
          <p:cNvSpPr/>
          <p:nvPr/>
        </p:nvSpPr>
        <p:spPr>
          <a:xfrm rot="900000">
            <a:off x="6071796" y="5329207"/>
            <a:ext cx="457951" cy="441084"/>
          </a:xfrm>
          <a:prstGeom prst="ellipse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5472452" y="5350966"/>
            <a:ext cx="449494" cy="463793"/>
          </a:xfrm>
          <a:prstGeom prst="ellipse">
            <a:avLst/>
          </a:prstGeom>
          <a:solidFill>
            <a:srgbClr val="0070C0">
              <a:alpha val="20000"/>
            </a:srgbClr>
          </a:solidFill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5969284" y="4461146"/>
            <a:ext cx="0" cy="72117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 flipH="1">
            <a:off x="5212124" y="5182324"/>
            <a:ext cx="757159" cy="25601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5969283" y="5182324"/>
            <a:ext cx="0" cy="654574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5969283" y="5182324"/>
            <a:ext cx="684242" cy="128006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타원 120"/>
          <p:cNvSpPr/>
          <p:nvPr/>
        </p:nvSpPr>
        <p:spPr>
          <a:xfrm>
            <a:off x="6745898" y="4437763"/>
            <a:ext cx="127155" cy="127155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6768362" y="4461135"/>
            <a:ext cx="82326" cy="82326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6788075" y="4480961"/>
            <a:ext cx="43448" cy="43448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6743265" y="5017432"/>
            <a:ext cx="127155" cy="127155"/>
          </a:xfrm>
          <a:prstGeom prst="ellipse">
            <a:avLst/>
          </a:prstGeom>
          <a:solidFill>
            <a:srgbClr val="00B050">
              <a:alpha val="20000"/>
            </a:srgbClr>
          </a:solidFill>
          <a:ln w="254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831523" y="4596554"/>
            <a:ext cx="6167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atin typeface="+mn-ea"/>
                <a:cs typeface="함초롬바탕" panose="02030604000101010101" pitchFamily="18" charset="-127"/>
              </a:rPr>
              <a:t>이상 </a:t>
            </a:r>
            <a:r>
              <a:rPr lang="en-US" altLang="ko-KR" sz="800" b="1">
                <a:latin typeface="+mn-ea"/>
                <a:cs typeface="함초롬바탕" panose="02030604000101010101" pitchFamily="18" charset="-127"/>
              </a:rPr>
              <a:t>A</a:t>
            </a:r>
            <a:endParaRPr lang="ko-KR" altLang="en-US" sz="8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6739128" y="4818339"/>
            <a:ext cx="127155" cy="127155"/>
          </a:xfrm>
          <a:prstGeom prst="ellipse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6743265" y="4626032"/>
            <a:ext cx="127155" cy="127155"/>
          </a:xfrm>
          <a:prstGeom prst="ellipse">
            <a:avLst/>
          </a:prstGeom>
          <a:solidFill>
            <a:srgbClr val="0070C0">
              <a:alpha val="20000"/>
            </a:srgbClr>
          </a:solidFill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831523" y="4784970"/>
            <a:ext cx="625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atin typeface="+mn-ea"/>
                <a:cs typeface="함초롬바탕" panose="02030604000101010101" pitchFamily="18" charset="-127"/>
              </a:rPr>
              <a:t>이상</a:t>
            </a:r>
            <a:r>
              <a:rPr lang="en-US" altLang="ko-KR" sz="800" b="1">
                <a:latin typeface="+mn-ea"/>
                <a:cs typeface="함초롬바탕" panose="02030604000101010101" pitchFamily="18" charset="-127"/>
              </a:rPr>
              <a:t> B</a:t>
            </a:r>
            <a:endParaRPr lang="ko-KR" altLang="en-US" sz="8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6833023" y="4975212"/>
            <a:ext cx="6240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atin typeface="+mn-ea"/>
                <a:cs typeface="함초롬바탕" panose="02030604000101010101" pitchFamily="18" charset="-127"/>
              </a:rPr>
              <a:t>이상 </a:t>
            </a:r>
            <a:r>
              <a:rPr lang="en-US" altLang="ko-KR" sz="800" b="1">
                <a:latin typeface="+mn-ea"/>
                <a:cs typeface="함초롬바탕" panose="02030604000101010101" pitchFamily="18" charset="-127"/>
              </a:rPr>
              <a:t>C</a:t>
            </a:r>
            <a:endParaRPr lang="ko-KR" altLang="en-US" sz="8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6831523" y="4407225"/>
            <a:ext cx="5044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  <a:cs typeface="함초롬바탕" panose="02030604000101010101" pitchFamily="18" charset="-127"/>
              </a:rPr>
              <a:t>정상</a:t>
            </a:r>
          </a:p>
        </p:txBody>
      </p:sp>
      <p:sp>
        <p:nvSpPr>
          <p:cNvPr id="134" name="타원 133"/>
          <p:cNvSpPr/>
          <p:nvPr/>
        </p:nvSpPr>
        <p:spPr>
          <a:xfrm>
            <a:off x="5176668" y="4506355"/>
            <a:ext cx="700898" cy="717487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5300493" y="4638233"/>
            <a:ext cx="453794" cy="464535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5409158" y="4750103"/>
            <a:ext cx="239494" cy="245162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6743265" y="5244664"/>
            <a:ext cx="127155" cy="12715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33023" y="5225810"/>
            <a:ext cx="8927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>
                <a:latin typeface="+mn-ea"/>
                <a:cs typeface="함초롬바탕" panose="02030604000101010101" pitchFamily="18" charset="-127"/>
              </a:rPr>
              <a:t>Unidentified</a:t>
            </a:r>
            <a:endParaRPr lang="ko-KR" altLang="en-US" sz="9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5137282" y="5560120"/>
            <a:ext cx="234048" cy="23404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059401" y="5905122"/>
            <a:ext cx="236154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>
                <a:latin typeface="+mn-ea"/>
              </a:rPr>
              <a:t>Open Set </a:t>
            </a:r>
            <a:r>
              <a:rPr lang="ko-KR" altLang="en-US" sz="1300">
                <a:latin typeface="+mn-ea"/>
              </a:rPr>
              <a:t>분류 모델 사용</a:t>
            </a:r>
            <a:endParaRPr lang="ko-KR" altLang="en-US" sz="1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587821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126"/>
          <p:cNvSpPr txBox="1"/>
          <p:nvPr/>
        </p:nvSpPr>
        <p:spPr>
          <a:xfrm>
            <a:off x="386650" y="1271489"/>
            <a:ext cx="8239859" cy="4140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1.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이상 탐지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2.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이상 유형 군집화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3.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이상 원인 분류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개요</a:t>
            </a:r>
            <a:endParaRPr lang="ko-KR" altLang="en-US" dirty="0"/>
          </a:p>
        </p:txBody>
      </p:sp>
      <p:sp>
        <p:nvSpPr>
          <p:cNvPr id="12" name="내용 개체 틀 92"/>
          <p:cNvSpPr>
            <a:spLocks noGrp="1"/>
          </p:cNvSpPr>
          <p:nvPr>
            <p:ph idx="1"/>
          </p:nvPr>
        </p:nvSpPr>
        <p:spPr>
          <a:xfrm>
            <a:off x="586155" y="866027"/>
            <a:ext cx="8239858" cy="288925"/>
          </a:xfrm>
        </p:spPr>
        <p:txBody>
          <a:bodyPr/>
          <a:lstStyle/>
          <a:p>
            <a:r>
              <a:rPr lang="ko-KR" altLang="en-US"/>
              <a:t>전체 프로세스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297469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￼</a:t>
            </a:r>
          </a:p>
        </p:txBody>
      </p:sp>
      <p:sp>
        <p:nvSpPr>
          <p:cNvPr id="11" name="모서리가 둥근 직사각형 6"/>
          <p:cNvSpPr/>
          <p:nvPr/>
        </p:nvSpPr>
        <p:spPr bwMode="auto">
          <a:xfrm>
            <a:off x="3355534" y="4195236"/>
            <a:ext cx="2411932" cy="1791752"/>
          </a:xfrm>
          <a:prstGeom prst="roundRect">
            <a:avLst>
              <a:gd name="adj" fmla="val 3781"/>
            </a:avLst>
          </a:prstGeom>
          <a:noFill/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ker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모서리가 둥근 직사각형 6"/>
          <p:cNvSpPr/>
          <p:nvPr/>
        </p:nvSpPr>
        <p:spPr bwMode="auto">
          <a:xfrm>
            <a:off x="3347353" y="2133023"/>
            <a:ext cx="2411932" cy="1791752"/>
          </a:xfrm>
          <a:prstGeom prst="roundRect">
            <a:avLst>
              <a:gd name="adj" fmla="val 3781"/>
            </a:avLst>
          </a:prstGeom>
          <a:noFill/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ker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모서리가 둥근 직사각형 6"/>
          <p:cNvSpPr/>
          <p:nvPr/>
        </p:nvSpPr>
        <p:spPr bwMode="auto">
          <a:xfrm>
            <a:off x="618994" y="2133023"/>
            <a:ext cx="2411932" cy="1791752"/>
          </a:xfrm>
          <a:prstGeom prst="roundRect">
            <a:avLst>
              <a:gd name="adj" fmla="val 3781"/>
            </a:avLst>
          </a:prstGeom>
          <a:noFill/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ker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546044" y="3048199"/>
            <a:ext cx="1289726" cy="198257"/>
          </a:xfrm>
          <a:custGeom>
            <a:avLst/>
            <a:gdLst>
              <a:gd name="connsiteX0" fmla="*/ 0 w 1903615"/>
              <a:gd name="connsiteY0" fmla="*/ 149700 h 224521"/>
              <a:gd name="connsiteX1" fmla="*/ 58189 w 1903615"/>
              <a:gd name="connsiteY1" fmla="*/ 16696 h 224521"/>
              <a:gd name="connsiteX2" fmla="*/ 124691 w 1903615"/>
              <a:gd name="connsiteY2" fmla="*/ 199576 h 224521"/>
              <a:gd name="connsiteX3" fmla="*/ 216131 w 1903615"/>
              <a:gd name="connsiteY3" fmla="*/ 25009 h 224521"/>
              <a:gd name="connsiteX4" fmla="*/ 282633 w 1903615"/>
              <a:gd name="connsiteY4" fmla="*/ 207889 h 224521"/>
              <a:gd name="connsiteX5" fmla="*/ 365760 w 1903615"/>
              <a:gd name="connsiteY5" fmla="*/ 16696 h 224521"/>
              <a:gd name="connsiteX6" fmla="*/ 448888 w 1903615"/>
              <a:gd name="connsiteY6" fmla="*/ 224514 h 224521"/>
              <a:gd name="connsiteX7" fmla="*/ 523702 w 1903615"/>
              <a:gd name="connsiteY7" fmla="*/ 8384 h 224521"/>
              <a:gd name="connsiteX8" fmla="*/ 581891 w 1903615"/>
              <a:gd name="connsiteY8" fmla="*/ 199576 h 224521"/>
              <a:gd name="connsiteX9" fmla="*/ 673331 w 1903615"/>
              <a:gd name="connsiteY9" fmla="*/ 71 h 224521"/>
              <a:gd name="connsiteX10" fmla="*/ 764771 w 1903615"/>
              <a:gd name="connsiteY10" fmla="*/ 199576 h 224521"/>
              <a:gd name="connsiteX11" fmla="*/ 839586 w 1903615"/>
              <a:gd name="connsiteY11" fmla="*/ 71 h 224521"/>
              <a:gd name="connsiteX12" fmla="*/ 922713 w 1903615"/>
              <a:gd name="connsiteY12" fmla="*/ 199576 h 224521"/>
              <a:gd name="connsiteX13" fmla="*/ 1014153 w 1903615"/>
              <a:gd name="connsiteY13" fmla="*/ 8384 h 224521"/>
              <a:gd name="connsiteX14" fmla="*/ 1064029 w 1903615"/>
              <a:gd name="connsiteY14" fmla="*/ 216202 h 224521"/>
              <a:gd name="connsiteX15" fmla="*/ 1147157 w 1903615"/>
              <a:gd name="connsiteY15" fmla="*/ 71 h 224521"/>
              <a:gd name="connsiteX16" fmla="*/ 1221971 w 1903615"/>
              <a:gd name="connsiteY16" fmla="*/ 207889 h 224521"/>
              <a:gd name="connsiteX17" fmla="*/ 1305099 w 1903615"/>
              <a:gd name="connsiteY17" fmla="*/ 16696 h 224521"/>
              <a:gd name="connsiteX18" fmla="*/ 1379913 w 1903615"/>
              <a:gd name="connsiteY18" fmla="*/ 199576 h 224521"/>
              <a:gd name="connsiteX19" fmla="*/ 1438102 w 1903615"/>
              <a:gd name="connsiteY19" fmla="*/ 71 h 224521"/>
              <a:gd name="connsiteX20" fmla="*/ 1546168 w 1903615"/>
              <a:gd name="connsiteY20" fmla="*/ 174638 h 224521"/>
              <a:gd name="connsiteX21" fmla="*/ 1612669 w 1903615"/>
              <a:gd name="connsiteY21" fmla="*/ 8384 h 224521"/>
              <a:gd name="connsiteX22" fmla="*/ 1679171 w 1903615"/>
              <a:gd name="connsiteY22" fmla="*/ 224514 h 224521"/>
              <a:gd name="connsiteX23" fmla="*/ 1787237 w 1903615"/>
              <a:gd name="connsiteY23" fmla="*/ 16696 h 224521"/>
              <a:gd name="connsiteX24" fmla="*/ 1903615 w 1903615"/>
              <a:gd name="connsiteY24" fmla="*/ 174638 h 22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03615" h="224521">
                <a:moveTo>
                  <a:pt x="0" y="149700"/>
                </a:moveTo>
                <a:cubicBezTo>
                  <a:pt x="18703" y="79041"/>
                  <a:pt x="37407" y="8383"/>
                  <a:pt x="58189" y="16696"/>
                </a:cubicBezTo>
                <a:cubicBezTo>
                  <a:pt x="78971" y="25009"/>
                  <a:pt x="98368" y="198191"/>
                  <a:pt x="124691" y="199576"/>
                </a:cubicBezTo>
                <a:cubicBezTo>
                  <a:pt x="151014" y="200961"/>
                  <a:pt x="189808" y="23624"/>
                  <a:pt x="216131" y="25009"/>
                </a:cubicBezTo>
                <a:cubicBezTo>
                  <a:pt x="242454" y="26394"/>
                  <a:pt x="257695" y="209274"/>
                  <a:pt x="282633" y="207889"/>
                </a:cubicBezTo>
                <a:cubicBezTo>
                  <a:pt x="307571" y="206504"/>
                  <a:pt x="338051" y="13925"/>
                  <a:pt x="365760" y="16696"/>
                </a:cubicBezTo>
                <a:cubicBezTo>
                  <a:pt x="393469" y="19467"/>
                  <a:pt x="422564" y="225899"/>
                  <a:pt x="448888" y="224514"/>
                </a:cubicBezTo>
                <a:cubicBezTo>
                  <a:pt x="475212" y="223129"/>
                  <a:pt x="501535" y="12540"/>
                  <a:pt x="523702" y="8384"/>
                </a:cubicBezTo>
                <a:cubicBezTo>
                  <a:pt x="545869" y="4228"/>
                  <a:pt x="556953" y="200961"/>
                  <a:pt x="581891" y="199576"/>
                </a:cubicBezTo>
                <a:cubicBezTo>
                  <a:pt x="606829" y="198191"/>
                  <a:pt x="642851" y="71"/>
                  <a:pt x="673331" y="71"/>
                </a:cubicBezTo>
                <a:cubicBezTo>
                  <a:pt x="703811" y="71"/>
                  <a:pt x="737062" y="199576"/>
                  <a:pt x="764771" y="199576"/>
                </a:cubicBezTo>
                <a:cubicBezTo>
                  <a:pt x="792480" y="199576"/>
                  <a:pt x="813262" y="71"/>
                  <a:pt x="839586" y="71"/>
                </a:cubicBezTo>
                <a:cubicBezTo>
                  <a:pt x="865910" y="71"/>
                  <a:pt x="893619" y="198191"/>
                  <a:pt x="922713" y="199576"/>
                </a:cubicBezTo>
                <a:cubicBezTo>
                  <a:pt x="951807" y="200961"/>
                  <a:pt x="990600" y="5613"/>
                  <a:pt x="1014153" y="8384"/>
                </a:cubicBezTo>
                <a:cubicBezTo>
                  <a:pt x="1037706" y="11155"/>
                  <a:pt x="1041862" y="217588"/>
                  <a:pt x="1064029" y="216202"/>
                </a:cubicBezTo>
                <a:cubicBezTo>
                  <a:pt x="1086196" y="214817"/>
                  <a:pt x="1120834" y="1456"/>
                  <a:pt x="1147157" y="71"/>
                </a:cubicBezTo>
                <a:cubicBezTo>
                  <a:pt x="1173480" y="-1314"/>
                  <a:pt x="1195647" y="205118"/>
                  <a:pt x="1221971" y="207889"/>
                </a:cubicBezTo>
                <a:cubicBezTo>
                  <a:pt x="1248295" y="210660"/>
                  <a:pt x="1278776" y="18081"/>
                  <a:pt x="1305099" y="16696"/>
                </a:cubicBezTo>
                <a:cubicBezTo>
                  <a:pt x="1331422" y="15311"/>
                  <a:pt x="1357746" y="202347"/>
                  <a:pt x="1379913" y="199576"/>
                </a:cubicBezTo>
                <a:cubicBezTo>
                  <a:pt x="1402080" y="196805"/>
                  <a:pt x="1410393" y="4227"/>
                  <a:pt x="1438102" y="71"/>
                </a:cubicBezTo>
                <a:cubicBezTo>
                  <a:pt x="1465811" y="-4085"/>
                  <a:pt x="1517074" y="173253"/>
                  <a:pt x="1546168" y="174638"/>
                </a:cubicBezTo>
                <a:cubicBezTo>
                  <a:pt x="1575262" y="176023"/>
                  <a:pt x="1590502" y="71"/>
                  <a:pt x="1612669" y="8384"/>
                </a:cubicBezTo>
                <a:cubicBezTo>
                  <a:pt x="1634836" y="16697"/>
                  <a:pt x="1650076" y="223129"/>
                  <a:pt x="1679171" y="224514"/>
                </a:cubicBezTo>
                <a:cubicBezTo>
                  <a:pt x="1708266" y="225899"/>
                  <a:pt x="1749830" y="25009"/>
                  <a:pt x="1787237" y="16696"/>
                </a:cubicBezTo>
                <a:cubicBezTo>
                  <a:pt x="1824644" y="8383"/>
                  <a:pt x="1864129" y="91510"/>
                  <a:pt x="1903615" y="174638"/>
                </a:cubicBezTo>
              </a:path>
            </a:pathLst>
          </a:cu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1546044" y="2700882"/>
            <a:ext cx="1289726" cy="176363"/>
          </a:xfrm>
          <a:custGeom>
            <a:avLst/>
            <a:gdLst>
              <a:gd name="connsiteX0" fmla="*/ 0 w 1914110"/>
              <a:gd name="connsiteY0" fmla="*/ 182940 h 199727"/>
              <a:gd name="connsiteX1" fmla="*/ 565266 w 1914110"/>
              <a:gd name="connsiteY1" fmla="*/ 60 h 199727"/>
              <a:gd name="connsiteX2" fmla="*/ 1221971 w 1914110"/>
              <a:gd name="connsiteY2" fmla="*/ 199566 h 199727"/>
              <a:gd name="connsiteX3" fmla="*/ 1828800 w 1914110"/>
              <a:gd name="connsiteY3" fmla="*/ 33311 h 199727"/>
              <a:gd name="connsiteX4" fmla="*/ 1895302 w 1914110"/>
              <a:gd name="connsiteY4" fmla="*/ 60 h 19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110" h="199727">
                <a:moveTo>
                  <a:pt x="0" y="182940"/>
                </a:moveTo>
                <a:cubicBezTo>
                  <a:pt x="180802" y="90114"/>
                  <a:pt x="361604" y="-2711"/>
                  <a:pt x="565266" y="60"/>
                </a:cubicBezTo>
                <a:cubicBezTo>
                  <a:pt x="768928" y="2831"/>
                  <a:pt x="1011382" y="194024"/>
                  <a:pt x="1221971" y="199566"/>
                </a:cubicBezTo>
                <a:cubicBezTo>
                  <a:pt x="1432560" y="205108"/>
                  <a:pt x="1716578" y="66562"/>
                  <a:pt x="1828800" y="33311"/>
                </a:cubicBezTo>
                <a:cubicBezTo>
                  <a:pt x="1941022" y="60"/>
                  <a:pt x="1918162" y="60"/>
                  <a:pt x="1895302" y="60"/>
                </a:cubicBezTo>
              </a:path>
            </a:pathLst>
          </a:cu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546044" y="3604812"/>
            <a:ext cx="1289726" cy="199062"/>
          </a:xfrm>
          <a:custGeom>
            <a:avLst/>
            <a:gdLst>
              <a:gd name="connsiteX0" fmla="*/ 0 w 1975971"/>
              <a:gd name="connsiteY0" fmla="*/ 224480 h 225433"/>
              <a:gd name="connsiteX1" fmla="*/ 365760 w 1975971"/>
              <a:gd name="connsiteY1" fmla="*/ 16662 h 225433"/>
              <a:gd name="connsiteX2" fmla="*/ 648393 w 1975971"/>
              <a:gd name="connsiteY2" fmla="*/ 216167 h 225433"/>
              <a:gd name="connsiteX3" fmla="*/ 972589 w 1975971"/>
              <a:gd name="connsiteY3" fmla="*/ 66538 h 225433"/>
              <a:gd name="connsiteX4" fmla="*/ 1238596 w 1975971"/>
              <a:gd name="connsiteY4" fmla="*/ 207855 h 225433"/>
              <a:gd name="connsiteX5" fmla="*/ 1512916 w 1975971"/>
              <a:gd name="connsiteY5" fmla="*/ 36 h 225433"/>
              <a:gd name="connsiteX6" fmla="*/ 1911927 w 1975971"/>
              <a:gd name="connsiteY6" fmla="*/ 191229 h 225433"/>
              <a:gd name="connsiteX7" fmla="*/ 1970116 w 1975971"/>
              <a:gd name="connsiteY7" fmla="*/ 224480 h 22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5971" h="225433">
                <a:moveTo>
                  <a:pt x="0" y="224480"/>
                </a:moveTo>
                <a:cubicBezTo>
                  <a:pt x="128847" y="121263"/>
                  <a:pt x="257695" y="18047"/>
                  <a:pt x="365760" y="16662"/>
                </a:cubicBezTo>
                <a:cubicBezTo>
                  <a:pt x="473825" y="15277"/>
                  <a:pt x="547255" y="207854"/>
                  <a:pt x="648393" y="216167"/>
                </a:cubicBezTo>
                <a:cubicBezTo>
                  <a:pt x="749531" y="224480"/>
                  <a:pt x="874222" y="67923"/>
                  <a:pt x="972589" y="66538"/>
                </a:cubicBezTo>
                <a:cubicBezTo>
                  <a:pt x="1070956" y="65153"/>
                  <a:pt x="1148542" y="218939"/>
                  <a:pt x="1238596" y="207855"/>
                </a:cubicBezTo>
                <a:cubicBezTo>
                  <a:pt x="1328650" y="196771"/>
                  <a:pt x="1400694" y="2807"/>
                  <a:pt x="1512916" y="36"/>
                </a:cubicBezTo>
                <a:cubicBezTo>
                  <a:pt x="1625138" y="-2735"/>
                  <a:pt x="1835727" y="153822"/>
                  <a:pt x="1911927" y="191229"/>
                </a:cubicBezTo>
                <a:cubicBezTo>
                  <a:pt x="1988127" y="228636"/>
                  <a:pt x="1979121" y="226558"/>
                  <a:pt x="1970116" y="224480"/>
                </a:cubicBezTo>
              </a:path>
            </a:pathLst>
          </a:cu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7375" y="2673560"/>
            <a:ext cx="834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+mn-ea"/>
                <a:cs typeface="함초롬바탕" panose="02030604000101010101" pitchFamily="18" charset="-127"/>
              </a:rPr>
              <a:t>관리 지표 </a:t>
            </a:r>
            <a:r>
              <a:rPr lang="en-US" altLang="ko-KR" sz="800" b="1" dirty="0">
                <a:latin typeface="+mn-ea"/>
                <a:cs typeface="함초롬바탕" panose="02030604000101010101" pitchFamily="18" charset="-127"/>
              </a:rPr>
              <a:t>1</a:t>
            </a:r>
            <a:endParaRPr lang="ko-KR" altLang="en-US" sz="8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7375" y="3031823"/>
            <a:ext cx="834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+mn-ea"/>
                <a:cs typeface="함초롬바탕" panose="02030604000101010101" pitchFamily="18" charset="-127"/>
              </a:rPr>
              <a:t>관리 지표 </a:t>
            </a:r>
            <a:r>
              <a:rPr lang="en-US" altLang="ko-KR" sz="800" b="1" dirty="0">
                <a:latin typeface="+mn-ea"/>
                <a:cs typeface="함초롬바탕" panose="02030604000101010101" pitchFamily="18" charset="-127"/>
              </a:rPr>
              <a:t>2</a:t>
            </a:r>
            <a:endParaRPr lang="ko-KR" altLang="en-US" sz="8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7375" y="3583500"/>
            <a:ext cx="834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+mn-ea"/>
                <a:cs typeface="함초롬바탕" panose="02030604000101010101" pitchFamily="18" charset="-127"/>
              </a:rPr>
              <a:t>관리 지표 </a:t>
            </a:r>
            <a:r>
              <a:rPr lang="en-US" altLang="ko-KR" sz="800" b="1" dirty="0">
                <a:latin typeface="+mn-ea"/>
                <a:cs typeface="함초롬바탕" panose="02030604000101010101" pitchFamily="18" charset="-127"/>
              </a:rPr>
              <a:t>n</a:t>
            </a:r>
            <a:endParaRPr lang="ko-KR" altLang="en-US" sz="8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 rot="5400000">
            <a:off x="1906733" y="3250247"/>
            <a:ext cx="359675" cy="337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…</a:t>
            </a:r>
            <a:endParaRPr lang="ko-KR" altLang="en-US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5454" y="2202702"/>
            <a:ext cx="1729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  <a:cs typeface="함초롬바탕" panose="02030604000101010101" pitchFamily="18" charset="-127"/>
              </a:rPr>
              <a:t>관리 </a:t>
            </a:r>
            <a:r>
              <a:rPr lang="ko-KR" altLang="en-US" sz="1100" b="1">
                <a:latin typeface="+mn-ea"/>
                <a:cs typeface="함초롬바탕" panose="02030604000101010101" pitchFamily="18" charset="-127"/>
              </a:rPr>
              <a:t>지표 데이터 전처리</a:t>
            </a:r>
            <a:endParaRPr lang="ko-KR" altLang="en-US" sz="11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02064" y="2204882"/>
            <a:ext cx="1729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latin typeface="+mn-ea"/>
                <a:cs typeface="함초롬바탕" panose="02030604000101010101" pitchFamily="18" charset="-127"/>
              </a:rPr>
              <a:t>이상 </a:t>
            </a:r>
            <a:r>
              <a:rPr lang="ko-KR" altLang="en-US" sz="1100" b="1" dirty="0">
                <a:latin typeface="+mn-ea"/>
                <a:cs typeface="함초롬바탕" panose="02030604000101010101" pitchFamily="18" charset="-127"/>
              </a:rPr>
              <a:t>탐지</a:t>
            </a:r>
          </a:p>
        </p:txBody>
      </p:sp>
      <p:sp>
        <p:nvSpPr>
          <p:cNvPr id="26" name="오른쪽 화살표 25"/>
          <p:cNvSpPr/>
          <p:nvPr/>
        </p:nvSpPr>
        <p:spPr>
          <a:xfrm>
            <a:off x="3091720" y="2894494"/>
            <a:ext cx="220210" cy="26781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769812" y="2757350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911725" y="2800849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813312" y="2941404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670405" y="2886722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707028" y="3054465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873143" y="3090379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68626" y="2955809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998724" y="3127484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769812" y="3218433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900310" y="3227372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856811" y="3377606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034883" y="3361944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063129" y="3243575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128187" y="3046630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070304" y="2843223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185384" y="2930222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194424" y="3187573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281423" y="3054465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381393" y="2896797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356724" y="3189702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436737" y="3046853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243012" y="2809798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4228994" y="3345241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150924" y="3478343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3976130" y="3516823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4078382" y="2718554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4372220" y="2752609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375286" y="3324939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4334572" y="3493130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4506969" y="3212814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543586" y="2883179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4572027" y="3060019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4237923" y="2687465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932631" y="2677763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626906" y="3197092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3670405" y="3339720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3750528" y="3490980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4242748" y="3591494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3845632" y="3629527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4075297" y="3653562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5255722" y="3264514"/>
            <a:ext cx="86999" cy="8699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+mn-ea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5143999" y="3358326"/>
            <a:ext cx="86999" cy="8699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+mn-ea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5263223" y="3384615"/>
            <a:ext cx="86999" cy="8699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+mn-ea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186150" y="3484252"/>
            <a:ext cx="86999" cy="8699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+mn-ea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5326298" y="3517064"/>
            <a:ext cx="86999" cy="8699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+mn-ea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5397404" y="3351513"/>
            <a:ext cx="86999" cy="8699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+mn-ea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063042" y="3527751"/>
            <a:ext cx="86999" cy="8699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+mn-ea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5212223" y="3609983"/>
            <a:ext cx="86999" cy="8699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+mn-ea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140004" y="2740606"/>
            <a:ext cx="86999" cy="8699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198277" y="2504678"/>
            <a:ext cx="4353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  <a:cs typeface="함초롬바탕" panose="02030604000101010101" pitchFamily="18" charset="-127"/>
              </a:rPr>
              <a:t>정상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201174" y="2679539"/>
            <a:ext cx="6096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atin typeface="+mn-ea"/>
                <a:cs typeface="함초롬바탕" panose="02030604000101010101" pitchFamily="18" charset="-127"/>
              </a:rPr>
              <a:t>이상</a:t>
            </a:r>
            <a:endParaRPr lang="ko-KR" altLang="en-US" sz="8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3505419" y="2540248"/>
            <a:ext cx="1244796" cy="1274259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3725333" y="2774463"/>
            <a:ext cx="805939" cy="825015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3918322" y="2973145"/>
            <a:ext cx="425341" cy="435408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5010906" y="3218896"/>
            <a:ext cx="531073" cy="542508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+mn-ea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5104729" y="3318612"/>
            <a:ext cx="343842" cy="351245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+mn-ea"/>
            </a:endParaRPr>
          </a:p>
        </p:txBody>
      </p:sp>
      <p:sp>
        <p:nvSpPr>
          <p:cNvPr id="133" name="타원 132"/>
          <p:cNvSpPr/>
          <p:nvPr/>
        </p:nvSpPr>
        <p:spPr>
          <a:xfrm>
            <a:off x="5187065" y="3403199"/>
            <a:ext cx="181465" cy="185372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+mn-ea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681186" y="4242180"/>
            <a:ext cx="1729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latin typeface="+mn-ea"/>
                <a:cs typeface="함초롬바탕" panose="02030604000101010101" pitchFamily="18" charset="-127"/>
              </a:rPr>
              <a:t>이상 유형 </a:t>
            </a:r>
            <a:r>
              <a:rPr lang="ko-KR" altLang="en-US" sz="1100" b="1" dirty="0">
                <a:latin typeface="+mn-ea"/>
                <a:cs typeface="함초롬바탕" panose="02030604000101010101" pitchFamily="18" charset="-127"/>
              </a:rPr>
              <a:t>군집화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487" y="4632309"/>
            <a:ext cx="1214477" cy="1267640"/>
          </a:xfrm>
          <a:prstGeom prst="rect">
            <a:avLst/>
          </a:prstGeom>
        </p:spPr>
      </p:pic>
      <p:sp>
        <p:nvSpPr>
          <p:cNvPr id="82" name="타원 81"/>
          <p:cNvSpPr/>
          <p:nvPr/>
        </p:nvSpPr>
        <p:spPr>
          <a:xfrm>
            <a:off x="4175975" y="4560217"/>
            <a:ext cx="544862" cy="785414"/>
          </a:xfrm>
          <a:prstGeom prst="ellipse">
            <a:avLst/>
          </a:prstGeom>
          <a:solidFill>
            <a:srgbClr val="00B050">
              <a:alpha val="20000"/>
            </a:srgbClr>
          </a:solidFill>
          <a:ln w="254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3" name="타원 82"/>
          <p:cNvSpPr/>
          <p:nvPr/>
        </p:nvSpPr>
        <p:spPr>
          <a:xfrm rot="1800000">
            <a:off x="3706749" y="5096920"/>
            <a:ext cx="544862" cy="693873"/>
          </a:xfrm>
          <a:prstGeom prst="ellipse">
            <a:avLst/>
          </a:prstGeom>
          <a:solidFill>
            <a:srgbClr val="0070C0">
              <a:alpha val="20000"/>
            </a:srgbClr>
          </a:solidFill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4" name="타원 83"/>
          <p:cNvSpPr/>
          <p:nvPr/>
        </p:nvSpPr>
        <p:spPr>
          <a:xfrm rot="900000">
            <a:off x="4220669" y="5353257"/>
            <a:ext cx="443674" cy="565011"/>
          </a:xfrm>
          <a:prstGeom prst="ellipse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5060124" y="5369375"/>
            <a:ext cx="127155" cy="127155"/>
          </a:xfrm>
          <a:prstGeom prst="ellipse">
            <a:avLst/>
          </a:prstGeom>
          <a:solidFill>
            <a:srgbClr val="00B050">
              <a:alpha val="20000"/>
            </a:srgbClr>
          </a:solidFill>
          <a:ln w="254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+mn-ea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148382" y="5337832"/>
            <a:ext cx="619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latin typeface="+mn-ea"/>
                <a:cs typeface="함초롬바탕" panose="02030604000101010101" pitchFamily="18" charset="-127"/>
              </a:rPr>
              <a:t>이상 </a:t>
            </a:r>
            <a:r>
              <a:rPr lang="en-US" altLang="ko-KR" sz="800" b="1">
                <a:latin typeface="+mn-ea"/>
                <a:cs typeface="함초롬바탕" panose="02030604000101010101" pitchFamily="18" charset="-127"/>
              </a:rPr>
              <a:t>C</a:t>
            </a:r>
            <a:endParaRPr lang="ko-KR" altLang="en-US" sz="8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5064300" y="5144684"/>
            <a:ext cx="127155" cy="127155"/>
          </a:xfrm>
          <a:prstGeom prst="ellipse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+mn-ea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5068437" y="4918690"/>
            <a:ext cx="127155" cy="127155"/>
          </a:xfrm>
          <a:prstGeom prst="ellipse">
            <a:avLst/>
          </a:prstGeom>
          <a:solidFill>
            <a:srgbClr val="0070C0">
              <a:alpha val="20000"/>
            </a:srgbClr>
          </a:solidFill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+mn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156695" y="5111315"/>
            <a:ext cx="6192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latin typeface="+mn-ea"/>
                <a:cs typeface="함초롬바탕" panose="02030604000101010101" pitchFamily="18" charset="-127"/>
              </a:rPr>
              <a:t>이상 </a:t>
            </a:r>
            <a:r>
              <a:rPr lang="en-US" altLang="ko-KR" sz="800" b="1">
                <a:latin typeface="+mn-ea"/>
                <a:cs typeface="함초롬바탕" panose="02030604000101010101" pitchFamily="18" charset="-127"/>
              </a:rPr>
              <a:t>B</a:t>
            </a:r>
            <a:endParaRPr lang="ko-KR" altLang="en-US" sz="8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158195" y="4885321"/>
            <a:ext cx="6177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latin typeface="+mn-ea"/>
                <a:cs typeface="함초롬바탕" panose="02030604000101010101" pitchFamily="18" charset="-127"/>
              </a:rPr>
              <a:t>이상 </a:t>
            </a:r>
            <a:r>
              <a:rPr lang="en-US" altLang="ko-KR" sz="800" b="1">
                <a:latin typeface="+mn-ea"/>
                <a:cs typeface="함초롬바탕" panose="02030604000101010101" pitchFamily="18" charset="-127"/>
              </a:rPr>
              <a:t>A</a:t>
            </a:r>
            <a:endParaRPr lang="ko-KR" altLang="en-US" sz="800" b="1" dirty="0">
              <a:latin typeface="+mn-ea"/>
              <a:cs typeface="함초롬바탕" panose="02030604000101010101" pitchFamily="18" charset="-127"/>
            </a:endParaRPr>
          </a:p>
        </p:txBody>
      </p:sp>
      <p:cxnSp>
        <p:nvCxnSpPr>
          <p:cNvPr id="91" name="구부러진 연결선 90"/>
          <p:cNvCxnSpPr>
            <a:stCxn id="131" idx="3"/>
            <a:endCxn id="11" idx="0"/>
          </p:cNvCxnSpPr>
          <p:nvPr/>
        </p:nvCxnSpPr>
        <p:spPr>
          <a:xfrm rot="5400000">
            <a:off x="4568450" y="3675007"/>
            <a:ext cx="513281" cy="527179"/>
          </a:xfrm>
          <a:prstGeom prst="curvedConnector3">
            <a:avLst/>
          </a:prstGeom>
          <a:ln w="34925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그림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880" y="4644805"/>
            <a:ext cx="776844" cy="776844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212685" y="5423396"/>
            <a:ext cx="1344172" cy="244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cs typeface="함초롬바탕" panose="02030604000101010101" pitchFamily="18" charset="-127"/>
              </a:rPr>
              <a:t>현장 전문가</a:t>
            </a:r>
          </a:p>
        </p:txBody>
      </p:sp>
      <p:cxnSp>
        <p:nvCxnSpPr>
          <p:cNvPr id="94" name="직선 화살표 연결선 93"/>
          <p:cNvCxnSpPr/>
          <p:nvPr/>
        </p:nvCxnSpPr>
        <p:spPr>
          <a:xfrm flipV="1">
            <a:off x="2273837" y="4055816"/>
            <a:ext cx="1073516" cy="611238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 flipH="1">
            <a:off x="2138950" y="3945920"/>
            <a:ext cx="1084862" cy="614296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>
            <a:off x="2502266" y="5235086"/>
            <a:ext cx="721547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 flipH="1">
            <a:off x="2486446" y="5088282"/>
            <a:ext cx="737366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 rot="19800000">
            <a:off x="2094563" y="4070515"/>
            <a:ext cx="997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+mn-ea"/>
                <a:cs typeface="함초롬바탕" panose="02030604000101010101" pitchFamily="18" charset="-127"/>
              </a:rPr>
              <a:t>이상 탐지 결과 </a:t>
            </a:r>
          </a:p>
        </p:txBody>
      </p:sp>
      <p:sp>
        <p:nvSpPr>
          <p:cNvPr id="99" name="TextBox 98"/>
          <p:cNvSpPr txBox="1"/>
          <p:nvPr/>
        </p:nvSpPr>
        <p:spPr>
          <a:xfrm rot="19800000">
            <a:off x="2303286" y="4400022"/>
            <a:ext cx="997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>
                <a:latin typeface="+mn-ea"/>
                <a:cs typeface="함초롬바탕" panose="02030604000101010101" pitchFamily="18" charset="-127"/>
              </a:rPr>
              <a:t>레이블링</a:t>
            </a:r>
            <a:endParaRPr lang="ko-KR" altLang="en-US" sz="8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364321" y="4897075"/>
            <a:ext cx="997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+mn-ea"/>
                <a:cs typeface="함초롬바탕" panose="02030604000101010101" pitchFamily="18" charset="-127"/>
              </a:rPr>
              <a:t>군집화 결과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353742" y="5261126"/>
            <a:ext cx="997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>
                <a:latin typeface="+mn-ea"/>
                <a:cs typeface="함초롬바탕" panose="02030604000101010101" pitchFamily="18" charset="-127"/>
              </a:rPr>
              <a:t>레이블링</a:t>
            </a:r>
            <a:endParaRPr lang="ko-KR" altLang="en-US" sz="8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02" name="오른쪽 화살표 101"/>
          <p:cNvSpPr/>
          <p:nvPr/>
        </p:nvSpPr>
        <p:spPr>
          <a:xfrm rot="900000">
            <a:off x="5890762" y="3393842"/>
            <a:ext cx="220210" cy="26781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3" name="오른쪽 화살표 102"/>
          <p:cNvSpPr/>
          <p:nvPr/>
        </p:nvSpPr>
        <p:spPr>
          <a:xfrm rot="19800000">
            <a:off x="5890763" y="4367045"/>
            <a:ext cx="220210" cy="26781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4" name="모서리가 둥근 직사각형 6"/>
          <p:cNvSpPr/>
          <p:nvPr/>
        </p:nvSpPr>
        <p:spPr bwMode="auto">
          <a:xfrm>
            <a:off x="6263747" y="3090130"/>
            <a:ext cx="2411932" cy="1791752"/>
          </a:xfrm>
          <a:prstGeom prst="roundRect">
            <a:avLst>
              <a:gd name="adj" fmla="val 3781"/>
            </a:avLst>
          </a:prstGeom>
          <a:gradFill rotWithShape="1">
            <a:gsLst>
              <a:gs pos="0">
                <a:srgbClr val="FFFFFF">
                  <a:tint val="50000"/>
                  <a:satMod val="300000"/>
                </a:srgbClr>
              </a:gs>
              <a:gs pos="35000">
                <a:srgbClr val="FFFFFF">
                  <a:tint val="37000"/>
                  <a:satMod val="300000"/>
                </a:srgbClr>
              </a:gs>
              <a:gs pos="100000">
                <a:srgbClr val="FFFF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604987" y="3166619"/>
            <a:ext cx="1729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latin typeface="+mn-ea"/>
                <a:cs typeface="함초롬바탕" panose="02030604000101010101" pitchFamily="18" charset="-127"/>
              </a:rPr>
              <a:t>원인 분류</a:t>
            </a:r>
            <a:endParaRPr lang="ko-KR" altLang="en-US" sz="11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06" name="타원 105"/>
          <p:cNvSpPr/>
          <p:nvPr/>
        </p:nvSpPr>
        <p:spPr>
          <a:xfrm rot="1800000">
            <a:off x="7290738" y="3661315"/>
            <a:ext cx="496509" cy="508503"/>
          </a:xfrm>
          <a:prstGeom prst="ellipse">
            <a:avLst/>
          </a:prstGeom>
          <a:solidFill>
            <a:srgbClr val="00B050">
              <a:alpha val="20000"/>
            </a:srgbClr>
          </a:solidFill>
          <a:ln w="254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7" name="타원 106"/>
          <p:cNvSpPr/>
          <p:nvPr/>
        </p:nvSpPr>
        <p:spPr>
          <a:xfrm rot="900000">
            <a:off x="7299384" y="4339675"/>
            <a:ext cx="457951" cy="441084"/>
          </a:xfrm>
          <a:prstGeom prst="ellipse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6700040" y="4361434"/>
            <a:ext cx="449494" cy="463793"/>
          </a:xfrm>
          <a:prstGeom prst="ellipse">
            <a:avLst/>
          </a:prstGeom>
          <a:solidFill>
            <a:srgbClr val="0070C0">
              <a:alpha val="20000"/>
            </a:srgbClr>
          </a:solidFill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>
            <a:off x="7196872" y="3471614"/>
            <a:ext cx="0" cy="72117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 flipH="1">
            <a:off x="6439712" y="4192792"/>
            <a:ext cx="757159" cy="25601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7196871" y="4192792"/>
            <a:ext cx="0" cy="654574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7196871" y="4192792"/>
            <a:ext cx="684242" cy="128006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/>
          <p:cNvSpPr/>
          <p:nvPr/>
        </p:nvSpPr>
        <p:spPr>
          <a:xfrm>
            <a:off x="7973486" y="3448231"/>
            <a:ext cx="127155" cy="127155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7995950" y="3471603"/>
            <a:ext cx="82326" cy="82326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8015663" y="3491429"/>
            <a:ext cx="43448" cy="43448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7970853" y="4027900"/>
            <a:ext cx="127155" cy="127155"/>
          </a:xfrm>
          <a:prstGeom prst="ellipse">
            <a:avLst/>
          </a:prstGeom>
          <a:solidFill>
            <a:srgbClr val="00B050">
              <a:alpha val="20000"/>
            </a:srgbClr>
          </a:solidFill>
          <a:ln w="254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059111" y="3607022"/>
            <a:ext cx="6167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atin typeface="+mn-ea"/>
                <a:cs typeface="함초롬바탕" panose="02030604000101010101" pitchFamily="18" charset="-127"/>
              </a:rPr>
              <a:t>이상 </a:t>
            </a:r>
            <a:r>
              <a:rPr lang="en-US" altLang="ko-KR" sz="800" b="1">
                <a:latin typeface="+mn-ea"/>
                <a:cs typeface="함초롬바탕" panose="02030604000101010101" pitchFamily="18" charset="-127"/>
              </a:rPr>
              <a:t>A</a:t>
            </a:r>
            <a:endParaRPr lang="ko-KR" altLang="en-US" sz="8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7966716" y="3828807"/>
            <a:ext cx="127155" cy="127155"/>
          </a:xfrm>
          <a:prstGeom prst="ellipse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7970853" y="3636500"/>
            <a:ext cx="127155" cy="127155"/>
          </a:xfrm>
          <a:prstGeom prst="ellipse">
            <a:avLst/>
          </a:prstGeom>
          <a:solidFill>
            <a:srgbClr val="0070C0">
              <a:alpha val="20000"/>
            </a:srgbClr>
          </a:solidFill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8059111" y="3795438"/>
            <a:ext cx="625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atin typeface="+mn-ea"/>
                <a:cs typeface="함초롬바탕" panose="02030604000101010101" pitchFamily="18" charset="-127"/>
              </a:rPr>
              <a:t>이상</a:t>
            </a:r>
            <a:r>
              <a:rPr lang="en-US" altLang="ko-KR" sz="800" b="1">
                <a:latin typeface="+mn-ea"/>
                <a:cs typeface="함초롬바탕" panose="02030604000101010101" pitchFamily="18" charset="-127"/>
              </a:rPr>
              <a:t> B</a:t>
            </a:r>
            <a:endParaRPr lang="ko-KR" altLang="en-US" sz="8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060611" y="3985680"/>
            <a:ext cx="6240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atin typeface="+mn-ea"/>
                <a:cs typeface="함초롬바탕" panose="02030604000101010101" pitchFamily="18" charset="-127"/>
              </a:rPr>
              <a:t>이상 </a:t>
            </a:r>
            <a:r>
              <a:rPr lang="en-US" altLang="ko-KR" sz="800" b="1">
                <a:latin typeface="+mn-ea"/>
                <a:cs typeface="함초롬바탕" panose="02030604000101010101" pitchFamily="18" charset="-127"/>
              </a:rPr>
              <a:t>C</a:t>
            </a:r>
            <a:endParaRPr lang="ko-KR" altLang="en-US" sz="800" b="1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8059111" y="3417693"/>
            <a:ext cx="5044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  <a:cs typeface="함초롬바탕" panose="02030604000101010101" pitchFamily="18" charset="-127"/>
              </a:rPr>
              <a:t>정상</a:t>
            </a:r>
          </a:p>
        </p:txBody>
      </p:sp>
      <p:sp>
        <p:nvSpPr>
          <p:cNvPr id="123" name="오른쪽 화살표 122"/>
          <p:cNvSpPr/>
          <p:nvPr/>
        </p:nvSpPr>
        <p:spPr>
          <a:xfrm rot="16200000">
            <a:off x="7359607" y="4966995"/>
            <a:ext cx="220210" cy="26781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487" y="5282355"/>
            <a:ext cx="285334" cy="285334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6788462" y="5612026"/>
            <a:ext cx="1344172" cy="244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cs typeface="함초롬바탕" panose="02030604000101010101" pitchFamily="18" charset="-127"/>
              </a:rPr>
              <a:t>새로운 데이터</a:t>
            </a:r>
          </a:p>
        </p:txBody>
      </p:sp>
      <p:sp>
        <p:nvSpPr>
          <p:cNvPr id="126" name="타원 125"/>
          <p:cNvSpPr/>
          <p:nvPr/>
        </p:nvSpPr>
        <p:spPr>
          <a:xfrm>
            <a:off x="5140004" y="2562613"/>
            <a:ext cx="86999" cy="8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+mn-ea"/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6404256" y="3516823"/>
            <a:ext cx="700898" cy="717487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6528081" y="3648701"/>
            <a:ext cx="453794" cy="464535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6636746" y="3760571"/>
            <a:ext cx="239494" cy="245162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94728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6650" y="1271488"/>
            <a:ext cx="8239859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sym typeface="Wingdings"/>
              </a:rPr>
              <a:t>Contribution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sym typeface="Wingdings"/>
              </a:rPr>
              <a:t>부족한 학습 데이터 확보를 위한 </a:t>
            </a:r>
            <a:r>
              <a:rPr lang="ko-KR" altLang="en-US" sz="1400" dirty="0" err="1">
                <a:latin typeface="+mn-ea"/>
                <a:sym typeface="Wingdings"/>
              </a:rPr>
              <a:t>레이블링</a:t>
            </a:r>
            <a:r>
              <a:rPr lang="ko-KR" altLang="en-US" sz="1400" dirty="0">
                <a:latin typeface="+mn-ea"/>
                <a:sym typeface="Wingdings"/>
              </a:rPr>
              <a:t> 기술 확보</a:t>
            </a:r>
            <a:endParaRPr lang="en-US" altLang="ko-KR" sz="1400" dirty="0">
              <a:latin typeface="+mn-ea"/>
              <a:sym typeface="Wingdings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  <a:sym typeface="Wingdings"/>
              </a:rPr>
              <a:t>소수 관측치에 대한 전문가의 확인만으로도 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sym typeface="Wingdings"/>
              </a:rPr>
              <a:t>모델을 학습시키기에 충분한 이상 유형  레이블 확보</a:t>
            </a:r>
            <a:r>
              <a:rPr lang="ko-KR" altLang="en-US" sz="1400" dirty="0">
                <a:latin typeface="+mn-ea"/>
                <a:sym typeface="Wingdings"/>
              </a:rPr>
              <a:t>할 수 있는 방법론 개발</a:t>
            </a:r>
            <a:endParaRPr lang="en-US" altLang="ko-KR" sz="1400" dirty="0">
              <a:latin typeface="+mn-ea"/>
              <a:sym typeface="Wingdings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  <a:sym typeface="Wingdings"/>
              </a:rPr>
              <a:t>다변량</a:t>
            </a:r>
            <a:r>
              <a:rPr lang="ko-KR" altLang="en-US" sz="1400" dirty="0">
                <a:latin typeface="+mn-ea"/>
                <a:sym typeface="Wingdings"/>
              </a:rPr>
              <a:t> </a:t>
            </a:r>
            <a:r>
              <a:rPr lang="ko-KR" altLang="en-US" sz="1400" dirty="0" err="1">
                <a:latin typeface="+mn-ea"/>
                <a:sym typeface="Wingdings"/>
              </a:rPr>
              <a:t>시계열</a:t>
            </a:r>
            <a:r>
              <a:rPr lang="ko-KR" altLang="en-US" sz="1400" dirty="0">
                <a:latin typeface="+mn-ea"/>
                <a:sym typeface="Wingdings"/>
              </a:rPr>
              <a:t> 지표의 변화를 종합적으로 고려할 수 있는 </a:t>
            </a:r>
            <a:r>
              <a:rPr lang="ko-KR" altLang="en-US" sz="1400" dirty="0" err="1">
                <a:latin typeface="+mn-ea"/>
                <a:sym typeface="Wingdings"/>
              </a:rPr>
              <a:t>딥러닝</a:t>
            </a:r>
            <a:r>
              <a:rPr lang="ko-KR" altLang="en-US" sz="1400" dirty="0">
                <a:latin typeface="+mn-ea"/>
                <a:sym typeface="Wingdings"/>
              </a:rPr>
              <a:t> 기반 분류 모델 구축</a:t>
            </a:r>
            <a:endParaRPr lang="en-US" altLang="ko-KR" sz="1400" dirty="0">
              <a:latin typeface="+mn-ea"/>
              <a:sym typeface="Wingdings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  <a:sym typeface="Wingdings"/>
              </a:rPr>
              <a:t>GGS </a:t>
            </a:r>
            <a:r>
              <a:rPr lang="ko-KR" altLang="en-US" sz="1400" dirty="0">
                <a:latin typeface="+mn-ea"/>
                <a:sym typeface="Wingdings"/>
              </a:rPr>
              <a:t>구간 분리 알고리즘을 활용하여 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sym typeface="Wingdings"/>
              </a:rPr>
              <a:t>물류 </a:t>
            </a:r>
            <a:r>
              <a:rPr lang="ko-KR" altLang="en-US" sz="1400" b="1" dirty="0" err="1">
                <a:solidFill>
                  <a:srgbClr val="0000FF"/>
                </a:solidFill>
                <a:latin typeface="+mn-ea"/>
                <a:sym typeface="Wingdings"/>
              </a:rPr>
              <a:t>생산환경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sym typeface="Wingdings"/>
              </a:rPr>
              <a:t> 변화를 고려한 이상 탐지</a:t>
            </a:r>
            <a:r>
              <a:rPr lang="ko-KR" altLang="en-US" sz="1400" dirty="0">
                <a:latin typeface="+mn-ea"/>
                <a:sym typeface="Wingdings"/>
              </a:rPr>
              <a:t> 수행</a:t>
            </a:r>
            <a:endParaRPr lang="en-US" altLang="ko-KR" sz="1400" dirty="0">
              <a:latin typeface="+mn-ea"/>
              <a:sym typeface="Wingdings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  <a:sym typeface="Wingdings"/>
              </a:rPr>
              <a:t>시스템 이상 발생 시 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sym typeface="Wingdings"/>
              </a:rPr>
              <a:t>이상 유형별 분류를 수행</a:t>
            </a:r>
            <a:r>
              <a:rPr lang="ko-KR" altLang="en-US" sz="1400" dirty="0">
                <a:latin typeface="+mn-ea"/>
                <a:sym typeface="Wingdings"/>
              </a:rPr>
              <a:t>하여 현장 전문가의 신속한 대응을 가능하게 함</a:t>
            </a:r>
            <a:endParaRPr lang="en-US" altLang="ko-KR" sz="1400" dirty="0">
              <a:latin typeface="+mn-ea"/>
              <a:sym typeface="Wingdings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  <a:sym typeface="Wingdings"/>
              </a:rPr>
              <a:t>전문가가 경험하지 못한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sym typeface="Wingdings"/>
              </a:rPr>
              <a:t>Unidentified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sym typeface="Wingdings"/>
              </a:rPr>
              <a:t> 유형까지 분류</a:t>
            </a:r>
            <a:r>
              <a:rPr lang="ko-KR" altLang="en-US" sz="1400" dirty="0">
                <a:latin typeface="+mn-ea"/>
                <a:sym typeface="Wingdings"/>
              </a:rPr>
              <a:t>하여 </a:t>
            </a:r>
            <a:r>
              <a:rPr lang="ko-KR" altLang="en-US" sz="1400" dirty="0" err="1">
                <a:latin typeface="+mn-ea"/>
                <a:sym typeface="Wingdings"/>
              </a:rPr>
              <a:t>문제상황</a:t>
            </a:r>
            <a:r>
              <a:rPr lang="ko-KR" altLang="en-US" sz="1400" dirty="0">
                <a:latin typeface="+mn-ea"/>
                <a:sym typeface="Wingdings"/>
              </a:rPr>
              <a:t> 인지에 도움</a:t>
            </a:r>
            <a:endParaRPr lang="en-US" altLang="ko-KR" sz="1400" dirty="0">
              <a:latin typeface="+mn-ea"/>
              <a:sym typeface="Wingding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결론</a:t>
            </a:r>
            <a:endParaRPr lang="ko-KR" altLang="en-US" dirty="0"/>
          </a:p>
        </p:txBody>
      </p:sp>
      <p:sp>
        <p:nvSpPr>
          <p:cNvPr id="12" name="내용 개체 틀 92"/>
          <p:cNvSpPr>
            <a:spLocks noGrp="1"/>
          </p:cNvSpPr>
          <p:nvPr>
            <p:ph idx="1"/>
          </p:nvPr>
        </p:nvSpPr>
        <p:spPr>
          <a:xfrm>
            <a:off x="586155" y="866027"/>
            <a:ext cx="8239858" cy="288925"/>
          </a:xfrm>
        </p:spPr>
        <p:txBody>
          <a:bodyPr/>
          <a:lstStyle/>
          <a:p>
            <a:r>
              <a:rPr lang="en-US" altLang="ko-KR"/>
              <a:t>Contribution </a:t>
            </a:r>
            <a:r>
              <a:rPr lang="ko-KR" altLang="en-US"/>
              <a:t>및 기술 활용 방안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6650" y="4435012"/>
            <a:ext cx="8239859" cy="14357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+mn-ea"/>
                <a:sym typeface="Wingdings"/>
              </a:rPr>
              <a:t>기술 활용 방안</a:t>
            </a:r>
            <a:endParaRPr lang="en-US" altLang="ko-KR" sz="1600" dirty="0">
              <a:latin typeface="+mn-ea"/>
              <a:sym typeface="Wingdings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  <a:sym typeface="Wingdings"/>
              </a:rPr>
              <a:t>Unidentified </a:t>
            </a:r>
            <a:r>
              <a:rPr lang="ko-KR" altLang="en-US" sz="1400" dirty="0">
                <a:latin typeface="+mn-ea"/>
                <a:sym typeface="Wingdings"/>
              </a:rPr>
              <a:t>이상 유형에</a:t>
            </a:r>
            <a:r>
              <a:rPr lang="en-US" altLang="ko-KR" sz="1400" dirty="0">
                <a:latin typeface="+mn-ea"/>
                <a:sym typeface="Wingdings"/>
              </a:rPr>
              <a:t> </a:t>
            </a:r>
            <a:r>
              <a:rPr lang="ko-KR" altLang="en-US" sz="1400" dirty="0">
                <a:latin typeface="+mn-ea"/>
                <a:sym typeface="Wingdings"/>
              </a:rPr>
              <a:t>대한 전문가 분석 후 </a:t>
            </a:r>
            <a:r>
              <a:rPr lang="en-US" altLang="ko-KR" sz="1400" dirty="0">
                <a:latin typeface="+mn-ea"/>
                <a:sym typeface="Wingdings"/>
              </a:rPr>
              <a:t>Label Propagation </a:t>
            </a:r>
            <a:r>
              <a:rPr lang="ko-KR" altLang="en-US" sz="1400" dirty="0">
                <a:latin typeface="+mn-ea"/>
                <a:sym typeface="Wingdings"/>
              </a:rPr>
              <a:t>기반 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sym typeface="Wingdings"/>
              </a:rPr>
              <a:t>새로운 이상 유형에 대한 레이블 추가 확보</a:t>
            </a:r>
            <a:endParaRPr lang="en-US" altLang="ko-KR" sz="1400" b="1" dirty="0">
              <a:solidFill>
                <a:srgbClr val="0000FF"/>
              </a:solidFill>
              <a:latin typeface="+mn-ea"/>
              <a:sym typeface="Wingdings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물류 </a:t>
            </a:r>
            <a:r>
              <a:rPr lang="ko-KR" altLang="en-US" sz="1400" dirty="0" err="1">
                <a:latin typeface="+mn-ea"/>
              </a:rPr>
              <a:t>관리지표에</a:t>
            </a:r>
            <a:r>
              <a:rPr lang="ko-KR" altLang="en-US" sz="1400" dirty="0">
                <a:latin typeface="+mn-ea"/>
              </a:rPr>
              <a:t> 대한 통합 모니터링 시스템 구축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870584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6650" y="1271488"/>
            <a:ext cx="8239859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+mn-ea"/>
                <a:sym typeface="Wingdings"/>
              </a:rPr>
              <a:t>향후 연구 계획</a:t>
            </a:r>
            <a:endParaRPr lang="en-US" altLang="ko-KR" sz="1600" dirty="0">
              <a:latin typeface="+mn-ea"/>
              <a:sym typeface="Wingdings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Unidentified </a:t>
            </a:r>
            <a:r>
              <a:rPr lang="ko-KR" altLang="en-US" sz="1600" dirty="0"/>
              <a:t>데이터의</a:t>
            </a:r>
            <a:r>
              <a:rPr lang="en-US" altLang="ko-KR" sz="1600" dirty="0"/>
              <a:t> </a:t>
            </a:r>
            <a:r>
              <a:rPr lang="ko-KR" altLang="en-US" sz="1600" dirty="0"/>
              <a:t>특성 분석 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Unidentified </a:t>
            </a:r>
            <a:r>
              <a:rPr lang="ko-KR" altLang="en-US" sz="1600" dirty="0"/>
              <a:t>데이터 특성을 분석하여 전문가에 제공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/>
              <a:t>전문가가 불량 유형을 파악하는데 도움</a:t>
            </a:r>
            <a:endParaRPr lang="en-US" altLang="ko-KR" sz="160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/>
              <a:t>물류 클러스터 통합 모니터링 시스템 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분석 대상을 확장하여 물류 클러스터 내 모든 관리지표의 변화를 분석할 수 있는 통합관리체계 구축</a:t>
            </a:r>
            <a:endParaRPr lang="en-US" altLang="ko-KR" sz="16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결론</a:t>
            </a:r>
            <a:endParaRPr lang="ko-KR" altLang="en-US" dirty="0"/>
          </a:p>
        </p:txBody>
      </p:sp>
      <p:sp>
        <p:nvSpPr>
          <p:cNvPr id="12" name="내용 개체 틀 92"/>
          <p:cNvSpPr>
            <a:spLocks noGrp="1"/>
          </p:cNvSpPr>
          <p:nvPr>
            <p:ph idx="1"/>
          </p:nvPr>
        </p:nvSpPr>
        <p:spPr>
          <a:xfrm>
            <a:off x="586155" y="866027"/>
            <a:ext cx="8239858" cy="288925"/>
          </a:xfrm>
        </p:spPr>
        <p:txBody>
          <a:bodyPr/>
          <a:lstStyle/>
          <a:p>
            <a:r>
              <a:rPr lang="ko-KR" altLang="en-US"/>
              <a:t>향후 계획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135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54E7A03-B05D-4C28-AF1F-0120AA803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055" y="1326012"/>
            <a:ext cx="5075889" cy="2410063"/>
          </a:xfrm>
          <a:prstGeom prst="rect">
            <a:avLst/>
          </a:prstGeom>
        </p:spPr>
      </p:pic>
      <p:sp>
        <p:nvSpPr>
          <p:cNvPr id="12" name="내용 개체 틀 92">
            <a:extLst>
              <a:ext uri="{FF2B5EF4-FFF2-40B4-BE49-F238E27FC236}">
                <a16:creationId xmlns:a16="http://schemas.microsoft.com/office/drawing/2014/main" id="{624C2AFD-71DC-4388-8162-3A044BABCEBE}"/>
              </a:ext>
            </a:extLst>
          </p:cNvPr>
          <p:cNvSpPr txBox="1">
            <a:spLocks/>
          </p:cNvSpPr>
          <p:nvPr/>
        </p:nvSpPr>
        <p:spPr bwMode="auto">
          <a:xfrm>
            <a:off x="586155" y="775877"/>
            <a:ext cx="823985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60000"/>
              </a:spcBef>
              <a:spcAft>
                <a:spcPct val="0"/>
              </a:spcAft>
              <a:buFont typeface="Wingdings" pitchFamily="2" charset="2"/>
              <a:defRPr kumimoji="1" sz="16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318592" indent="-103188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1138">
                <a:solidFill>
                  <a:schemeClr val="tx1"/>
                </a:solidFill>
                <a:latin typeface="+mn-ea"/>
                <a:ea typeface="+mn-ea"/>
              </a:defRPr>
            </a:lvl2pPr>
            <a:lvl3pPr marL="567531" indent="-103188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­"/>
              <a:defRPr kumimoji="1" sz="1138">
                <a:solidFill>
                  <a:schemeClr val="tx1"/>
                </a:solidFill>
                <a:latin typeface="+mn-ea"/>
                <a:ea typeface="+mn-ea"/>
              </a:defRPr>
            </a:lvl3pPr>
            <a:lvl4pPr marL="816472" indent="-103188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­"/>
              <a:defRPr kumimoji="1" sz="1138">
                <a:solidFill>
                  <a:schemeClr val="tx1"/>
                </a:solidFill>
                <a:latin typeface="+mn-ea"/>
                <a:ea typeface="+mn-ea"/>
              </a:defRPr>
            </a:lvl4pPr>
            <a:lvl5pPr marL="1065411" indent="-103188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kumimoji="1" sz="1138">
                <a:solidFill>
                  <a:schemeClr val="tx1"/>
                </a:solidFill>
                <a:latin typeface="+mn-ea"/>
                <a:ea typeface="+mn-ea"/>
              </a:defRPr>
            </a:lvl5pPr>
            <a:lvl6pPr marL="1436886" indent="-103188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kumimoji="1" sz="1138">
                <a:solidFill>
                  <a:schemeClr val="tx1"/>
                </a:solidFill>
                <a:latin typeface="+mn-ea"/>
                <a:ea typeface="+mn-ea"/>
              </a:defRPr>
            </a:lvl6pPr>
            <a:lvl7pPr marL="1808361" indent="-103188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kumimoji="1" sz="1138">
                <a:solidFill>
                  <a:schemeClr val="tx1"/>
                </a:solidFill>
                <a:latin typeface="+mn-ea"/>
                <a:ea typeface="+mn-ea"/>
              </a:defRPr>
            </a:lvl7pPr>
            <a:lvl8pPr marL="2179836" indent="-103188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kumimoji="1" sz="1138">
                <a:solidFill>
                  <a:schemeClr val="tx1"/>
                </a:solidFill>
                <a:latin typeface="+mn-ea"/>
                <a:ea typeface="+mn-ea"/>
              </a:defRPr>
            </a:lvl8pPr>
            <a:lvl9pPr marL="2551311" indent="-103188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kumimoji="1" sz="1138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r>
              <a:rPr lang="ko-KR" altLang="en-US" kern="0" dirty="0"/>
              <a:t>데이터 분석 대상</a:t>
            </a:r>
          </a:p>
          <a:p>
            <a:endParaRPr lang="ko-KR" altLang="en-US" kern="0" dirty="0"/>
          </a:p>
        </p:txBody>
      </p:sp>
      <p:pic>
        <p:nvPicPr>
          <p:cNvPr id="17" name="screen">
            <a:hlinkClick r:id="" action="ppaction://media"/>
            <a:extLst>
              <a:ext uri="{FF2B5EF4-FFF2-40B4-BE49-F238E27FC236}">
                <a16:creationId xmlns:a16="http://schemas.microsoft.com/office/drawing/2014/main" id="{3BCD020F-0828-42F0-978B-4EA9A20718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5169" y="4068434"/>
            <a:ext cx="7900496" cy="2168765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BCC5B9-3B0E-4060-A257-B37A349DB22A}"/>
              </a:ext>
            </a:extLst>
          </p:cNvPr>
          <p:cNvSpPr txBox="1"/>
          <p:nvPr/>
        </p:nvSpPr>
        <p:spPr>
          <a:xfrm>
            <a:off x="1976907" y="342900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kern="0" dirty="0"/>
              <a:t>시뮬레이션 장면 예시</a:t>
            </a:r>
            <a:endParaRPr lang="ko-KR" altLang="en-US" sz="1200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9DEF66E2-20E0-4BBE-9D87-3554189AA88F}"/>
              </a:ext>
            </a:extLst>
          </p:cNvPr>
          <p:cNvSpPr txBox="1">
            <a:spLocks/>
          </p:cNvSpPr>
          <p:nvPr/>
        </p:nvSpPr>
        <p:spPr bwMode="auto">
          <a:xfrm>
            <a:off x="586155" y="233368"/>
            <a:ext cx="8239858" cy="35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1E273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2pPr>
            <a:lvl3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3pPr>
            <a:lvl4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4pPr>
            <a:lvl5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5pPr>
            <a:lvl6pPr marL="371475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6pPr>
            <a:lvl7pPr marL="74295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7pPr>
            <a:lvl8pPr marL="1114425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8pPr>
            <a:lvl9pPr marL="148590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ko-KR" altLang="en-US" dirty="0"/>
              <a:t>분석</a:t>
            </a:r>
            <a:r>
              <a:rPr lang="en-US" altLang="ko-KR" dirty="0"/>
              <a:t> </a:t>
            </a:r>
            <a:r>
              <a:rPr lang="ko-KR" altLang="en-US" dirty="0"/>
              <a:t>관심 대상</a:t>
            </a:r>
            <a:r>
              <a:rPr lang="en-US" altLang="ko-KR" dirty="0"/>
              <a:t>, </a:t>
            </a:r>
            <a:r>
              <a:rPr lang="ko-KR" altLang="en-US" dirty="0"/>
              <a:t>반도체 공장 물류자동화</a:t>
            </a:r>
            <a:endParaRPr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648144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3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B8737A-428D-4A0C-A1F0-99A2A677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217" y="1387860"/>
            <a:ext cx="7061566" cy="4082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63C7D-F30D-4945-8AE1-E2092BBE2223}"/>
              </a:ext>
            </a:extLst>
          </p:cNvPr>
          <p:cNvSpPr txBox="1"/>
          <p:nvPr/>
        </p:nvSpPr>
        <p:spPr>
          <a:xfrm>
            <a:off x="5481932" y="5521818"/>
            <a:ext cx="26208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0" kern="0" dirty="0"/>
              <a:t>네이버 맵 캡쳐 화면</a:t>
            </a:r>
            <a:r>
              <a:rPr lang="en-US" altLang="ko-KR" sz="1100" kern="0" dirty="0"/>
              <a:t>, 2021-10-06</a:t>
            </a:r>
            <a:endParaRPr lang="ko-KR" altLang="en-US" sz="11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8D1BD26-1E68-466E-97E6-37923F4262F7}"/>
              </a:ext>
            </a:extLst>
          </p:cNvPr>
          <p:cNvSpPr txBox="1">
            <a:spLocks/>
          </p:cNvSpPr>
          <p:nvPr/>
        </p:nvSpPr>
        <p:spPr bwMode="auto">
          <a:xfrm>
            <a:off x="586155" y="233368"/>
            <a:ext cx="8239858" cy="35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1E273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2pPr>
            <a:lvl3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3pPr>
            <a:lvl4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4pPr>
            <a:lvl5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5pPr>
            <a:lvl6pPr marL="371475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6pPr>
            <a:lvl7pPr marL="74295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7pPr>
            <a:lvl8pPr marL="1114425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8pPr>
            <a:lvl9pPr marL="148590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dirty="0"/>
              <a:t>H</a:t>
            </a:r>
            <a:r>
              <a:rPr lang="ko-KR" altLang="en-US" dirty="0"/>
              <a:t>社 반도체 공장 인접성 예시</a:t>
            </a:r>
            <a:endParaRPr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26564244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5AE1C0D-8598-4413-8B15-A16BCEEBB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88"/>
          <a:stretch/>
        </p:blipFill>
        <p:spPr>
          <a:xfrm>
            <a:off x="1041217" y="1387860"/>
            <a:ext cx="7061566" cy="42659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CFBF09-F3FF-4392-979A-0A12BE2B7A26}"/>
              </a:ext>
            </a:extLst>
          </p:cNvPr>
          <p:cNvSpPr txBox="1"/>
          <p:nvPr/>
        </p:nvSpPr>
        <p:spPr>
          <a:xfrm>
            <a:off x="5481932" y="5695683"/>
            <a:ext cx="26208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0" kern="0" dirty="0"/>
              <a:t>네이버 맵 캡쳐 화면</a:t>
            </a:r>
            <a:r>
              <a:rPr lang="en-US" altLang="ko-KR" sz="1100" kern="0" dirty="0"/>
              <a:t>, 2021-10-06</a:t>
            </a:r>
            <a:endParaRPr lang="ko-KR" altLang="en-US" sz="11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E60E08C-D56B-45E3-BD9A-DD83B97F3B5D}"/>
              </a:ext>
            </a:extLst>
          </p:cNvPr>
          <p:cNvSpPr txBox="1">
            <a:spLocks/>
          </p:cNvSpPr>
          <p:nvPr/>
        </p:nvSpPr>
        <p:spPr bwMode="auto">
          <a:xfrm>
            <a:off x="586155" y="233368"/>
            <a:ext cx="8239858" cy="35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1E273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2pPr>
            <a:lvl3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3pPr>
            <a:lvl4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4pPr>
            <a:lvl5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5pPr>
            <a:lvl6pPr marL="371475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6pPr>
            <a:lvl7pPr marL="74295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7pPr>
            <a:lvl8pPr marL="1114425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8pPr>
            <a:lvl9pPr marL="148590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dirty="0"/>
              <a:t>S</a:t>
            </a:r>
            <a:r>
              <a:rPr lang="ko-KR" altLang="en-US" dirty="0"/>
              <a:t>社 반도체 공장 인접성 예시</a:t>
            </a:r>
            <a:endParaRPr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30445624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creen">
            <a:hlinkClick r:id="" action="ppaction://media"/>
            <a:extLst>
              <a:ext uri="{FF2B5EF4-FFF2-40B4-BE49-F238E27FC236}">
                <a16:creationId xmlns:a16="http://schemas.microsoft.com/office/drawing/2014/main" id="{21462399-7392-475A-90E2-2599AB9CA7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9864" y="1439885"/>
            <a:ext cx="7810999" cy="40271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6E0F73-5C6F-4573-85BA-9F22443B86E4}"/>
              </a:ext>
            </a:extLst>
          </p:cNvPr>
          <p:cNvSpPr txBox="1"/>
          <p:nvPr/>
        </p:nvSpPr>
        <p:spPr>
          <a:xfrm>
            <a:off x="819864" y="1490729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kern="0" dirty="0"/>
              <a:t>시뮬레이션 장면 예시 </a:t>
            </a:r>
            <a:r>
              <a:rPr lang="en-US" altLang="ko-KR" sz="1200" kern="0" dirty="0"/>
              <a:t>– 3D simulations</a:t>
            </a:r>
            <a:endParaRPr lang="ko-KR" altLang="en-US" sz="1200" dirty="0"/>
          </a:p>
        </p:txBody>
      </p:sp>
      <p:sp>
        <p:nvSpPr>
          <p:cNvPr id="13" name="내용 개체 틀 92">
            <a:extLst>
              <a:ext uri="{FF2B5EF4-FFF2-40B4-BE49-F238E27FC236}">
                <a16:creationId xmlns:a16="http://schemas.microsoft.com/office/drawing/2014/main" id="{F5637596-161B-417F-ACCA-89C6D75179BB}"/>
              </a:ext>
            </a:extLst>
          </p:cNvPr>
          <p:cNvSpPr txBox="1">
            <a:spLocks/>
          </p:cNvSpPr>
          <p:nvPr/>
        </p:nvSpPr>
        <p:spPr bwMode="auto">
          <a:xfrm>
            <a:off x="586155" y="775877"/>
            <a:ext cx="823985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60000"/>
              </a:spcBef>
              <a:spcAft>
                <a:spcPct val="0"/>
              </a:spcAft>
              <a:buFont typeface="Wingdings" pitchFamily="2" charset="2"/>
              <a:defRPr kumimoji="1" sz="16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318592" indent="-103188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1138">
                <a:solidFill>
                  <a:schemeClr val="tx1"/>
                </a:solidFill>
                <a:latin typeface="+mn-ea"/>
                <a:ea typeface="+mn-ea"/>
              </a:defRPr>
            </a:lvl2pPr>
            <a:lvl3pPr marL="567531" indent="-103188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­"/>
              <a:defRPr kumimoji="1" sz="1138">
                <a:solidFill>
                  <a:schemeClr val="tx1"/>
                </a:solidFill>
                <a:latin typeface="+mn-ea"/>
                <a:ea typeface="+mn-ea"/>
              </a:defRPr>
            </a:lvl3pPr>
            <a:lvl4pPr marL="816472" indent="-103188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­"/>
              <a:defRPr kumimoji="1" sz="1138">
                <a:solidFill>
                  <a:schemeClr val="tx1"/>
                </a:solidFill>
                <a:latin typeface="+mn-ea"/>
                <a:ea typeface="+mn-ea"/>
              </a:defRPr>
            </a:lvl4pPr>
            <a:lvl5pPr marL="1065411" indent="-103188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kumimoji="1" sz="1138">
                <a:solidFill>
                  <a:schemeClr val="tx1"/>
                </a:solidFill>
                <a:latin typeface="+mn-ea"/>
                <a:ea typeface="+mn-ea"/>
              </a:defRPr>
            </a:lvl5pPr>
            <a:lvl6pPr marL="1436886" indent="-103188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kumimoji="1" sz="1138">
                <a:solidFill>
                  <a:schemeClr val="tx1"/>
                </a:solidFill>
                <a:latin typeface="+mn-ea"/>
                <a:ea typeface="+mn-ea"/>
              </a:defRPr>
            </a:lvl6pPr>
            <a:lvl7pPr marL="1808361" indent="-103188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kumimoji="1" sz="1138">
                <a:solidFill>
                  <a:schemeClr val="tx1"/>
                </a:solidFill>
                <a:latin typeface="+mn-ea"/>
                <a:ea typeface="+mn-ea"/>
              </a:defRPr>
            </a:lvl7pPr>
            <a:lvl8pPr marL="2179836" indent="-103188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kumimoji="1" sz="1138">
                <a:solidFill>
                  <a:schemeClr val="tx1"/>
                </a:solidFill>
                <a:latin typeface="+mn-ea"/>
                <a:ea typeface="+mn-ea"/>
              </a:defRPr>
            </a:lvl8pPr>
            <a:lvl9pPr marL="2551311" indent="-103188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kumimoji="1" sz="1138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r>
              <a:rPr lang="ko-KR" altLang="en-US" kern="0" dirty="0"/>
              <a:t>데이터 분석 대상</a:t>
            </a:r>
          </a:p>
          <a:p>
            <a:endParaRPr lang="ko-KR" altLang="en-US" kern="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B6CDF6C5-C694-4BB1-9AB6-CE4146407050}"/>
              </a:ext>
            </a:extLst>
          </p:cNvPr>
          <p:cNvSpPr txBox="1">
            <a:spLocks/>
          </p:cNvSpPr>
          <p:nvPr/>
        </p:nvSpPr>
        <p:spPr bwMode="auto">
          <a:xfrm>
            <a:off x="586155" y="233368"/>
            <a:ext cx="8239858" cy="35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1E273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2pPr>
            <a:lvl3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3pPr>
            <a:lvl4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4pPr>
            <a:lvl5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5pPr>
            <a:lvl6pPr marL="371475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6pPr>
            <a:lvl7pPr marL="74295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7pPr>
            <a:lvl8pPr marL="1114425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8pPr>
            <a:lvl9pPr marL="148590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rgbClr val="0057A6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ko-KR" altLang="en-US" dirty="0"/>
              <a:t>관심 대상</a:t>
            </a:r>
            <a:r>
              <a:rPr lang="en-US" altLang="ko-KR" dirty="0"/>
              <a:t>, </a:t>
            </a:r>
            <a:r>
              <a:rPr lang="ko-KR" altLang="en-US" dirty="0"/>
              <a:t>반도체 공장 물류자동화</a:t>
            </a:r>
            <a:endParaRPr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1262686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12" name="내용 개체 틀 92"/>
          <p:cNvSpPr>
            <a:spLocks noGrp="1"/>
          </p:cNvSpPr>
          <p:nvPr>
            <p:ph idx="1"/>
          </p:nvPr>
        </p:nvSpPr>
        <p:spPr>
          <a:xfrm>
            <a:off x="586155" y="866027"/>
            <a:ext cx="8239858" cy="288925"/>
          </a:xfrm>
        </p:spPr>
        <p:txBody>
          <a:bodyPr/>
          <a:lstStyle/>
          <a:p>
            <a:r>
              <a:rPr lang="ko-KR" altLang="en-US"/>
              <a:t>전체 프로세스</a:t>
            </a:r>
          </a:p>
          <a:p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86650" y="1271489"/>
            <a:ext cx="8239859" cy="4140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+mn-ea"/>
                <a:sym typeface="Wingdings"/>
              </a:rPr>
              <a:t>단계별 프로젝트 수행 내역</a:t>
            </a:r>
            <a:endParaRPr lang="en-US" altLang="ko-KR" sz="1200">
              <a:latin typeface="+mn-ea"/>
              <a:sym typeface="Wingdings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3371006" y="2252132"/>
            <a:ext cx="4942799" cy="93602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88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71450" marR="0" indent="-171450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ko-KR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물류 시스템 데이터 수집 </a:t>
            </a:r>
            <a:r>
              <a:rPr kumimoji="1" lang="ko-KR" altLang="en-US" sz="1300">
                <a:latin typeface="+mn-ea"/>
              </a:rPr>
              <a:t>및</a:t>
            </a:r>
            <a:r>
              <a:rPr kumimoji="1" lang="en-US" altLang="ko-KR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1" lang="ko-KR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전처리</a:t>
            </a:r>
            <a:endParaRPr kumimoji="1" lang="en-US" altLang="ko-KR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171450" marR="0" indent="-171450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ko-KR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이상 탐지 모델 구축</a:t>
            </a:r>
            <a:endParaRPr kumimoji="1" lang="en-US" altLang="ko-KR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1" name="오각형 10"/>
          <p:cNvSpPr/>
          <p:nvPr/>
        </p:nvSpPr>
        <p:spPr bwMode="auto">
          <a:xfrm>
            <a:off x="852162" y="4977364"/>
            <a:ext cx="2160000" cy="920989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3. </a:t>
            </a:r>
            <a:r>
              <a: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분류</a:t>
            </a:r>
            <a:r>
              <a:rPr kumimoji="1" lang="ko-KR" altLang="en-US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모델 구축</a:t>
            </a:r>
            <a:endParaRPr kumimoji="1" lang="en-US" altLang="ko-KR" sz="1200" b="1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3" name="오각형 12"/>
          <p:cNvSpPr/>
          <p:nvPr/>
        </p:nvSpPr>
        <p:spPr bwMode="auto">
          <a:xfrm>
            <a:off x="852162" y="3632598"/>
            <a:ext cx="2160000" cy="920989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latin typeface="+mn-ea"/>
              </a:rPr>
              <a:t>2. </a:t>
            </a:r>
            <a:r>
              <a:rPr kumimoji="1" lang="ko-KR" altLang="en-US" sz="1200" b="1" dirty="0">
                <a:latin typeface="+mn-ea"/>
              </a:rPr>
              <a:t>이상 유형 군집화</a:t>
            </a:r>
            <a:endParaRPr kumimoji="1" lang="en-US" altLang="ko-KR" sz="1200" b="1" dirty="0">
              <a:latin typeface="+mn-ea"/>
            </a:endParaRPr>
          </a:p>
        </p:txBody>
      </p:sp>
      <p:sp>
        <p:nvSpPr>
          <p:cNvPr id="14" name="오각형 13"/>
          <p:cNvSpPr/>
          <p:nvPr/>
        </p:nvSpPr>
        <p:spPr bwMode="auto">
          <a:xfrm>
            <a:off x="852162" y="2274451"/>
            <a:ext cx="2160000" cy="920989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1" lang="ko-KR" altLang="en-US" sz="1200" b="1" dirty="0">
                <a:latin typeface="+mn-ea"/>
              </a:rPr>
              <a:t>이상치 탐지</a:t>
            </a:r>
            <a:endParaRPr kumimoji="1" lang="en-US" altLang="ko-KR" sz="1200" b="1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3371006" y="3610278"/>
            <a:ext cx="4942799" cy="93602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88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71450" indent="-171450"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300">
                <a:latin typeface="+mn-ea"/>
              </a:rPr>
              <a:t>이상 관측치를 유사한 유형별로 군집화 </a:t>
            </a:r>
            <a:endParaRPr kumimoji="1" lang="en-US" altLang="ko-KR" sz="1300">
              <a:latin typeface="+mn-ea"/>
            </a:endParaRPr>
          </a:p>
          <a:p>
            <a:pPr marL="171450" indent="-171450"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300">
                <a:latin typeface="+mn-ea"/>
              </a:rPr>
              <a:t>현업 관리자에 의한 군집별 이상 유형 검증</a:t>
            </a:r>
            <a:endParaRPr kumimoji="1" lang="en-US" altLang="ko-KR" sz="1300">
              <a:latin typeface="+mn-ea"/>
            </a:endParaRPr>
          </a:p>
          <a:p>
            <a:pPr marL="171450" indent="-171450"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300">
                <a:latin typeface="+mn-ea"/>
              </a:rPr>
              <a:t>미검증 관측치에 대한 이상 유형 레이블 할당 </a:t>
            </a:r>
            <a:endParaRPr kumimoji="1" lang="en-US" altLang="ko-KR" sz="130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371006" y="4968424"/>
            <a:ext cx="4942799" cy="93602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88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71450" indent="-171450"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300">
                <a:latin typeface="+mn-ea"/>
              </a:rPr>
              <a:t>정상</a:t>
            </a:r>
            <a:r>
              <a:rPr kumimoji="1" lang="en-US" altLang="ko-KR" sz="1300">
                <a:latin typeface="+mn-ea"/>
              </a:rPr>
              <a:t> </a:t>
            </a:r>
            <a:r>
              <a:rPr kumimoji="1" lang="ko-KR" altLang="en-US" sz="1300">
                <a:latin typeface="+mn-ea"/>
              </a:rPr>
              <a:t>및 이상 유형을 자동으로 분류하는 모델 구축</a:t>
            </a:r>
            <a:endParaRPr kumimoji="1" lang="en-US" altLang="ko-KR" sz="13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24337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Box 201"/>
          <p:cNvSpPr txBox="1"/>
          <p:nvPr/>
        </p:nvSpPr>
        <p:spPr>
          <a:xfrm>
            <a:off x="983351" y="5897260"/>
            <a:ext cx="2203547" cy="27699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/>
              <a:t>반도체 물류 시스템</a:t>
            </a:r>
          </a:p>
        </p:txBody>
      </p:sp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07" y="3056566"/>
            <a:ext cx="3057636" cy="285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물류 관리지표 데이터 전처리</a:t>
            </a:r>
            <a:endParaRPr lang="ko-KR" altLang="en-US" dirty="0"/>
          </a:p>
        </p:txBody>
      </p:sp>
      <p:sp>
        <p:nvSpPr>
          <p:cNvPr id="12" name="내용 개체 틀 92"/>
          <p:cNvSpPr>
            <a:spLocks noGrp="1"/>
          </p:cNvSpPr>
          <p:nvPr>
            <p:ph idx="1"/>
          </p:nvPr>
        </p:nvSpPr>
        <p:spPr>
          <a:xfrm>
            <a:off x="586155" y="866027"/>
            <a:ext cx="8239858" cy="288925"/>
          </a:xfrm>
        </p:spPr>
        <p:txBody>
          <a:bodyPr/>
          <a:lstStyle/>
          <a:p>
            <a:r>
              <a:rPr lang="ko-KR" altLang="en-US"/>
              <a:t>물류 관리지표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126967"/>
              </p:ext>
            </p:extLst>
          </p:nvPr>
        </p:nvGraphicFramePr>
        <p:xfrm>
          <a:off x="4351626" y="3102476"/>
          <a:ext cx="4474387" cy="2604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507">
                  <a:extLst>
                    <a:ext uri="{9D8B030D-6E8A-4147-A177-3AD203B41FA5}">
                      <a16:colId xmlns:a16="http://schemas.microsoft.com/office/drawing/2014/main" val="1468673412"/>
                    </a:ext>
                  </a:extLst>
                </a:gridCol>
                <a:gridCol w="472485">
                  <a:extLst>
                    <a:ext uri="{9D8B030D-6E8A-4147-A177-3AD203B41FA5}">
                      <a16:colId xmlns:a16="http://schemas.microsoft.com/office/drawing/2014/main" val="3489262265"/>
                    </a:ext>
                  </a:extLst>
                </a:gridCol>
                <a:gridCol w="472485">
                  <a:extLst>
                    <a:ext uri="{9D8B030D-6E8A-4147-A177-3AD203B41FA5}">
                      <a16:colId xmlns:a16="http://schemas.microsoft.com/office/drawing/2014/main" val="1347165735"/>
                    </a:ext>
                  </a:extLst>
                </a:gridCol>
                <a:gridCol w="472485">
                  <a:extLst>
                    <a:ext uri="{9D8B030D-6E8A-4147-A177-3AD203B41FA5}">
                      <a16:colId xmlns:a16="http://schemas.microsoft.com/office/drawing/2014/main" val="3483818296"/>
                    </a:ext>
                  </a:extLst>
                </a:gridCol>
                <a:gridCol w="472485">
                  <a:extLst>
                    <a:ext uri="{9D8B030D-6E8A-4147-A177-3AD203B41FA5}">
                      <a16:colId xmlns:a16="http://schemas.microsoft.com/office/drawing/2014/main" val="2249122177"/>
                    </a:ext>
                  </a:extLst>
                </a:gridCol>
                <a:gridCol w="472485">
                  <a:extLst>
                    <a:ext uri="{9D8B030D-6E8A-4147-A177-3AD203B41FA5}">
                      <a16:colId xmlns:a16="http://schemas.microsoft.com/office/drawing/2014/main" val="3726697519"/>
                    </a:ext>
                  </a:extLst>
                </a:gridCol>
                <a:gridCol w="472485">
                  <a:extLst>
                    <a:ext uri="{9D8B030D-6E8A-4147-A177-3AD203B41FA5}">
                      <a16:colId xmlns:a16="http://schemas.microsoft.com/office/drawing/2014/main" val="756306701"/>
                    </a:ext>
                  </a:extLst>
                </a:gridCol>
                <a:gridCol w="472485">
                  <a:extLst>
                    <a:ext uri="{9D8B030D-6E8A-4147-A177-3AD203B41FA5}">
                      <a16:colId xmlns:a16="http://schemas.microsoft.com/office/drawing/2014/main" val="3200797809"/>
                    </a:ext>
                  </a:extLst>
                </a:gridCol>
                <a:gridCol w="472485">
                  <a:extLst>
                    <a:ext uri="{9D8B030D-6E8A-4147-A177-3AD203B41FA5}">
                      <a16:colId xmlns:a16="http://schemas.microsoft.com/office/drawing/2014/main" val="751484567"/>
                    </a:ext>
                  </a:extLst>
                </a:gridCol>
              </a:tblGrid>
              <a:tr h="40355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X1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X2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…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X40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X41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…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X81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X82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104233"/>
                  </a:ext>
                </a:extLst>
              </a:tr>
              <a:tr h="275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670433"/>
                  </a:ext>
                </a:extLst>
              </a:tr>
              <a:tr h="275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993093"/>
                  </a:ext>
                </a:extLst>
              </a:tr>
              <a:tr h="275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3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095771"/>
                  </a:ext>
                </a:extLst>
              </a:tr>
              <a:tr h="27516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854256"/>
                  </a:ext>
                </a:extLst>
              </a:tr>
              <a:tr h="27516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299890"/>
                  </a:ext>
                </a:extLst>
              </a:tr>
              <a:tr h="27516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637087"/>
                  </a:ext>
                </a:extLst>
              </a:tr>
              <a:tr h="275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522788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925957"/>
                  </a:ext>
                </a:extLst>
              </a:tr>
              <a:tr h="275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522789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1802" marR="61802" marT="30901" marB="309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130964"/>
                  </a:ext>
                </a:extLst>
              </a:tr>
            </a:tbl>
          </a:graphicData>
        </a:graphic>
      </p:graphicFrame>
      <p:sp>
        <p:nvSpPr>
          <p:cNvPr id="54" name="직사각형 53"/>
          <p:cNvSpPr/>
          <p:nvPr/>
        </p:nvSpPr>
        <p:spPr bwMode="auto">
          <a:xfrm>
            <a:off x="5044901" y="3507563"/>
            <a:ext cx="3781112" cy="2199763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물류 효율을 설명하는 </a:t>
            </a:r>
            <a:endParaRPr kumimoji="1" lang="en-US" altLang="ko-KR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1">
                <a:latin typeface="+mn-ea"/>
              </a:rPr>
              <a:t>관리지표</a:t>
            </a: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grpSp>
        <p:nvGrpSpPr>
          <p:cNvPr id="200" name="그룹 199"/>
          <p:cNvGrpSpPr/>
          <p:nvPr/>
        </p:nvGrpSpPr>
        <p:grpSpPr>
          <a:xfrm>
            <a:off x="1785167" y="2600629"/>
            <a:ext cx="6845352" cy="3580842"/>
            <a:chOff x="1785167" y="2600629"/>
            <a:chExt cx="6845352" cy="3580842"/>
          </a:xfrm>
        </p:grpSpPr>
        <p:sp>
          <p:nvSpPr>
            <p:cNvPr id="131" name="타원 130"/>
            <p:cNvSpPr/>
            <p:nvPr/>
          </p:nvSpPr>
          <p:spPr>
            <a:xfrm>
              <a:off x="1785167" y="4660186"/>
              <a:ext cx="570062" cy="592533"/>
            </a:xfrm>
            <a:prstGeom prst="ellipse">
              <a:avLst/>
            </a:prstGeom>
            <a:noFill/>
            <a:ln w="15875" cap="flat" cmpd="sng" algn="ctr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99" name="그룹 198"/>
            <p:cNvGrpSpPr/>
            <p:nvPr/>
          </p:nvGrpSpPr>
          <p:grpSpPr>
            <a:xfrm>
              <a:off x="2079874" y="2600629"/>
              <a:ext cx="6550645" cy="3580842"/>
              <a:chOff x="2079874" y="2600629"/>
              <a:chExt cx="6550645" cy="3580842"/>
            </a:xfrm>
          </p:grpSpPr>
          <p:grpSp>
            <p:nvGrpSpPr>
              <p:cNvPr id="165" name="그룹 164"/>
              <p:cNvGrpSpPr/>
              <p:nvPr/>
            </p:nvGrpSpPr>
            <p:grpSpPr>
              <a:xfrm>
                <a:off x="2967079" y="2731650"/>
                <a:ext cx="4707233" cy="1251557"/>
                <a:chOff x="2967079" y="2731650"/>
                <a:chExt cx="4707233" cy="1251557"/>
              </a:xfrm>
            </p:grpSpPr>
            <p:sp>
              <p:nvSpPr>
                <p:cNvPr id="67" name="타원 66"/>
                <p:cNvSpPr/>
                <p:nvPr/>
              </p:nvSpPr>
              <p:spPr>
                <a:xfrm>
                  <a:off x="2967079" y="3668586"/>
                  <a:ext cx="305074" cy="314621"/>
                </a:xfrm>
                <a:prstGeom prst="ellipse">
                  <a:avLst/>
                </a:prstGeom>
                <a:noFill/>
                <a:ln w="15875" cap="flat" cmpd="sng" algn="ctr">
                  <a:solidFill>
                    <a:schemeClr val="bg1">
                      <a:lumMod val="50000"/>
                    </a:schemeClr>
                  </a:solidFill>
                  <a:prstDash val="sysDash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98" name="그룹 97"/>
                <p:cNvGrpSpPr/>
                <p:nvPr/>
              </p:nvGrpSpPr>
              <p:grpSpPr>
                <a:xfrm>
                  <a:off x="5301390" y="2897294"/>
                  <a:ext cx="2372922" cy="203489"/>
                  <a:chOff x="5095702" y="2452248"/>
                  <a:chExt cx="2523453" cy="311561"/>
                </a:xfrm>
              </p:grpSpPr>
              <p:cxnSp>
                <p:nvCxnSpPr>
                  <p:cNvPr id="76" name="직선 연결선 75"/>
                  <p:cNvCxnSpPr/>
                  <p:nvPr/>
                </p:nvCxnSpPr>
                <p:spPr bwMode="auto">
                  <a:xfrm>
                    <a:off x="5095702" y="2452248"/>
                    <a:ext cx="0" cy="311561"/>
                  </a:xfrm>
                  <a:prstGeom prst="line">
                    <a:avLst/>
                  </a:prstGeom>
                  <a:solidFill>
                    <a:schemeClr val="hlink"/>
                  </a:solidFill>
                  <a:ln w="15875" cap="flat" cmpd="sng" algn="ctr">
                    <a:solidFill>
                      <a:schemeClr val="bg1">
                        <a:lumMod val="50000"/>
                      </a:schemeClr>
                    </a:solidFill>
                    <a:prstDash val="sysDash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7" name="직선 연결선 76"/>
                  <p:cNvCxnSpPr/>
                  <p:nvPr/>
                </p:nvCxnSpPr>
                <p:spPr bwMode="auto">
                  <a:xfrm>
                    <a:off x="5569528" y="2452248"/>
                    <a:ext cx="0" cy="311561"/>
                  </a:xfrm>
                  <a:prstGeom prst="line">
                    <a:avLst/>
                  </a:prstGeom>
                  <a:solidFill>
                    <a:schemeClr val="hlink"/>
                  </a:solidFill>
                  <a:ln w="15875" cap="flat" cmpd="sng" algn="ctr">
                    <a:solidFill>
                      <a:schemeClr val="bg1">
                        <a:lumMod val="50000"/>
                      </a:schemeClr>
                    </a:solidFill>
                    <a:prstDash val="sysDash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1" name="직선 연결선 80"/>
                  <p:cNvCxnSpPr/>
                  <p:nvPr/>
                </p:nvCxnSpPr>
                <p:spPr bwMode="auto">
                  <a:xfrm>
                    <a:off x="5095702" y="2460561"/>
                    <a:ext cx="473826" cy="0"/>
                  </a:xfrm>
                  <a:prstGeom prst="line">
                    <a:avLst/>
                  </a:prstGeom>
                  <a:solidFill>
                    <a:schemeClr val="hlink"/>
                  </a:solidFill>
                  <a:ln w="15875" cap="flat" cmpd="sng" algn="ctr">
                    <a:solidFill>
                      <a:schemeClr val="bg1">
                        <a:lumMod val="50000"/>
                      </a:schemeClr>
                    </a:solidFill>
                    <a:prstDash val="sysDash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5" name="직선 연결선 174"/>
                  <p:cNvCxnSpPr/>
                  <p:nvPr/>
                </p:nvCxnSpPr>
                <p:spPr bwMode="auto">
                  <a:xfrm>
                    <a:off x="7145329" y="2452248"/>
                    <a:ext cx="0" cy="311561"/>
                  </a:xfrm>
                  <a:prstGeom prst="line">
                    <a:avLst/>
                  </a:prstGeom>
                  <a:solidFill>
                    <a:schemeClr val="hlink"/>
                  </a:solidFill>
                  <a:ln w="15875" cap="flat" cmpd="sng" algn="ctr">
                    <a:solidFill>
                      <a:schemeClr val="bg1">
                        <a:lumMod val="50000"/>
                      </a:schemeClr>
                    </a:solidFill>
                    <a:prstDash val="sysDash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6" name="직선 연결선 175"/>
                  <p:cNvCxnSpPr/>
                  <p:nvPr/>
                </p:nvCxnSpPr>
                <p:spPr bwMode="auto">
                  <a:xfrm>
                    <a:off x="7619155" y="2452248"/>
                    <a:ext cx="0" cy="311561"/>
                  </a:xfrm>
                  <a:prstGeom prst="line">
                    <a:avLst/>
                  </a:prstGeom>
                  <a:solidFill>
                    <a:schemeClr val="hlink"/>
                  </a:solidFill>
                  <a:ln w="15875" cap="flat" cmpd="sng" algn="ctr">
                    <a:solidFill>
                      <a:schemeClr val="bg1">
                        <a:lumMod val="50000"/>
                      </a:schemeClr>
                    </a:solidFill>
                    <a:prstDash val="sysDash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7" name="직선 연결선 176"/>
                  <p:cNvCxnSpPr/>
                  <p:nvPr/>
                </p:nvCxnSpPr>
                <p:spPr bwMode="auto">
                  <a:xfrm>
                    <a:off x="7145329" y="2460560"/>
                    <a:ext cx="473826" cy="0"/>
                  </a:xfrm>
                  <a:prstGeom prst="line">
                    <a:avLst/>
                  </a:prstGeom>
                  <a:solidFill>
                    <a:schemeClr val="hlink"/>
                  </a:solidFill>
                  <a:ln w="15875" cap="flat" cmpd="sng" algn="ctr">
                    <a:solidFill>
                      <a:schemeClr val="bg1">
                        <a:lumMod val="50000"/>
                      </a:schemeClr>
                    </a:solidFill>
                    <a:prstDash val="sysDash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04" name="직선 연결선 103"/>
                <p:cNvCxnSpPr/>
                <p:nvPr/>
              </p:nvCxnSpPr>
              <p:spPr bwMode="auto">
                <a:xfrm>
                  <a:off x="5526819" y="2746355"/>
                  <a:ext cx="0" cy="150939"/>
                </a:xfrm>
                <a:prstGeom prst="line">
                  <a:avLst/>
                </a:prstGeom>
                <a:solidFill>
                  <a:schemeClr val="hlink"/>
                </a:solidFill>
                <a:ln w="15875" cap="flat" cmpd="sng" algn="ctr">
                  <a:solidFill>
                    <a:schemeClr val="bg1">
                      <a:lumMod val="50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9" name="직선 연결선 108"/>
                <p:cNvCxnSpPr/>
                <p:nvPr/>
              </p:nvCxnSpPr>
              <p:spPr bwMode="auto">
                <a:xfrm>
                  <a:off x="3129953" y="2737888"/>
                  <a:ext cx="2396866" cy="0"/>
                </a:xfrm>
                <a:prstGeom prst="line">
                  <a:avLst/>
                </a:prstGeom>
                <a:solidFill>
                  <a:schemeClr val="hlink"/>
                </a:solidFill>
                <a:ln w="15875" cap="flat" cmpd="sng" algn="ctr">
                  <a:solidFill>
                    <a:schemeClr val="bg1">
                      <a:lumMod val="50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1" name="직선 연결선 110"/>
                <p:cNvCxnSpPr/>
                <p:nvPr/>
              </p:nvCxnSpPr>
              <p:spPr bwMode="auto">
                <a:xfrm>
                  <a:off x="3129953" y="2731650"/>
                  <a:ext cx="0" cy="936936"/>
                </a:xfrm>
                <a:prstGeom prst="line">
                  <a:avLst/>
                </a:prstGeom>
                <a:solidFill>
                  <a:schemeClr val="hlink"/>
                </a:solidFill>
                <a:ln w="15875" cap="flat" cmpd="sng" algn="ctr">
                  <a:solidFill>
                    <a:schemeClr val="bg1">
                      <a:lumMod val="50000"/>
                    </a:schemeClr>
                  </a:solidFill>
                  <a:prstDash val="sysDash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p:grpSp>
            <p:nvGrpSpPr>
              <p:cNvPr id="123" name="그룹 122"/>
              <p:cNvGrpSpPr/>
              <p:nvPr/>
            </p:nvGrpSpPr>
            <p:grpSpPr>
              <a:xfrm rot="10800000">
                <a:off x="6223002" y="5695470"/>
                <a:ext cx="491065" cy="203489"/>
                <a:chOff x="5095702" y="2452248"/>
                <a:chExt cx="473826" cy="311561"/>
              </a:xfrm>
            </p:grpSpPr>
            <p:cxnSp>
              <p:nvCxnSpPr>
                <p:cNvPr id="124" name="직선 연결선 123"/>
                <p:cNvCxnSpPr/>
                <p:nvPr/>
              </p:nvCxnSpPr>
              <p:spPr bwMode="auto">
                <a:xfrm>
                  <a:off x="5095702" y="2452248"/>
                  <a:ext cx="0" cy="311561"/>
                </a:xfrm>
                <a:prstGeom prst="line">
                  <a:avLst/>
                </a:prstGeom>
                <a:solidFill>
                  <a:schemeClr val="hlink"/>
                </a:solidFill>
                <a:ln w="15875" cap="flat" cmpd="sng" algn="ctr">
                  <a:solidFill>
                    <a:schemeClr val="bg1">
                      <a:lumMod val="50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5" name="직선 연결선 124"/>
                <p:cNvCxnSpPr/>
                <p:nvPr/>
              </p:nvCxnSpPr>
              <p:spPr bwMode="auto">
                <a:xfrm>
                  <a:off x="5569528" y="2452248"/>
                  <a:ext cx="0" cy="311561"/>
                </a:xfrm>
                <a:prstGeom prst="line">
                  <a:avLst/>
                </a:prstGeom>
                <a:solidFill>
                  <a:schemeClr val="hlink"/>
                </a:solidFill>
                <a:ln w="15875" cap="flat" cmpd="sng" algn="ctr">
                  <a:solidFill>
                    <a:schemeClr val="bg1">
                      <a:lumMod val="50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6" name="직선 연결선 125"/>
                <p:cNvCxnSpPr/>
                <p:nvPr/>
              </p:nvCxnSpPr>
              <p:spPr bwMode="auto">
                <a:xfrm>
                  <a:off x="5095702" y="2460561"/>
                  <a:ext cx="473826" cy="0"/>
                </a:xfrm>
                <a:prstGeom prst="line">
                  <a:avLst/>
                </a:prstGeom>
                <a:solidFill>
                  <a:schemeClr val="hlink"/>
                </a:solidFill>
                <a:ln w="15875" cap="flat" cmpd="sng" algn="ctr">
                  <a:solidFill>
                    <a:schemeClr val="bg1">
                      <a:lumMod val="50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27" name="그룹 126"/>
              <p:cNvGrpSpPr/>
              <p:nvPr/>
            </p:nvGrpSpPr>
            <p:grpSpPr>
              <a:xfrm rot="10800000">
                <a:off x="8111196" y="5695471"/>
                <a:ext cx="519323" cy="203489"/>
                <a:chOff x="5095702" y="2452248"/>
                <a:chExt cx="473826" cy="311561"/>
              </a:xfrm>
            </p:grpSpPr>
            <p:cxnSp>
              <p:nvCxnSpPr>
                <p:cNvPr id="128" name="직선 연결선 127"/>
                <p:cNvCxnSpPr/>
                <p:nvPr/>
              </p:nvCxnSpPr>
              <p:spPr bwMode="auto">
                <a:xfrm>
                  <a:off x="5095702" y="2452248"/>
                  <a:ext cx="0" cy="311561"/>
                </a:xfrm>
                <a:prstGeom prst="line">
                  <a:avLst/>
                </a:prstGeom>
                <a:solidFill>
                  <a:schemeClr val="hlink"/>
                </a:solidFill>
                <a:ln w="15875" cap="flat" cmpd="sng" algn="ctr">
                  <a:solidFill>
                    <a:schemeClr val="bg1">
                      <a:lumMod val="50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9" name="직선 연결선 128"/>
                <p:cNvCxnSpPr/>
                <p:nvPr/>
              </p:nvCxnSpPr>
              <p:spPr bwMode="auto">
                <a:xfrm>
                  <a:off x="5569528" y="2452248"/>
                  <a:ext cx="0" cy="311561"/>
                </a:xfrm>
                <a:prstGeom prst="line">
                  <a:avLst/>
                </a:prstGeom>
                <a:solidFill>
                  <a:schemeClr val="hlink"/>
                </a:solidFill>
                <a:ln w="15875" cap="flat" cmpd="sng" algn="ctr">
                  <a:solidFill>
                    <a:schemeClr val="bg1">
                      <a:lumMod val="50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0" name="직선 연결선 129"/>
                <p:cNvCxnSpPr/>
                <p:nvPr/>
              </p:nvCxnSpPr>
              <p:spPr bwMode="auto">
                <a:xfrm>
                  <a:off x="5095702" y="2460561"/>
                  <a:ext cx="473826" cy="0"/>
                </a:xfrm>
                <a:prstGeom prst="line">
                  <a:avLst/>
                </a:prstGeom>
                <a:solidFill>
                  <a:schemeClr val="hlink"/>
                </a:solidFill>
                <a:ln w="15875" cap="flat" cmpd="sng" algn="ctr">
                  <a:solidFill>
                    <a:schemeClr val="bg1">
                      <a:lumMod val="50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40" name="직선 연결선 139"/>
              <p:cNvCxnSpPr/>
              <p:nvPr/>
            </p:nvCxnSpPr>
            <p:spPr bwMode="auto">
              <a:xfrm>
                <a:off x="2079874" y="6058361"/>
                <a:ext cx="4397123" cy="0"/>
              </a:xfrm>
              <a:prstGeom prst="line">
                <a:avLst/>
              </a:prstGeom>
              <a:solidFill>
                <a:schemeClr val="hlink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직선 연결선 141"/>
              <p:cNvCxnSpPr/>
              <p:nvPr/>
            </p:nvCxnSpPr>
            <p:spPr bwMode="auto">
              <a:xfrm>
                <a:off x="2079874" y="5252719"/>
                <a:ext cx="0" cy="805642"/>
              </a:xfrm>
              <a:prstGeom prst="line">
                <a:avLst/>
              </a:prstGeom>
              <a:solidFill>
                <a:schemeClr val="hlink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ysDash"/>
                <a:round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146" name="직선 연결선 145"/>
              <p:cNvCxnSpPr/>
              <p:nvPr/>
            </p:nvCxnSpPr>
            <p:spPr bwMode="auto">
              <a:xfrm>
                <a:off x="6476997" y="5912967"/>
                <a:ext cx="0" cy="145394"/>
              </a:xfrm>
              <a:prstGeom prst="line">
                <a:avLst/>
              </a:prstGeom>
              <a:solidFill>
                <a:schemeClr val="hlink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직선 연결선 149"/>
              <p:cNvCxnSpPr/>
              <p:nvPr/>
            </p:nvCxnSpPr>
            <p:spPr bwMode="auto">
              <a:xfrm>
                <a:off x="3085893" y="5156249"/>
                <a:ext cx="4365638" cy="0"/>
              </a:xfrm>
              <a:prstGeom prst="line">
                <a:avLst/>
              </a:prstGeom>
              <a:solidFill>
                <a:schemeClr val="hlink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ysDash"/>
                <a:round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154" name="직선 연결선 153"/>
              <p:cNvCxnSpPr/>
              <p:nvPr/>
            </p:nvCxnSpPr>
            <p:spPr bwMode="auto">
              <a:xfrm>
                <a:off x="7413495" y="5156249"/>
                <a:ext cx="0" cy="902112"/>
              </a:xfrm>
              <a:prstGeom prst="line">
                <a:avLst/>
              </a:prstGeom>
              <a:solidFill>
                <a:schemeClr val="hlink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1" name="타원 160"/>
              <p:cNvSpPr/>
              <p:nvPr/>
            </p:nvSpPr>
            <p:spPr>
              <a:xfrm>
                <a:off x="2671738" y="4904747"/>
                <a:ext cx="426019" cy="442812"/>
              </a:xfrm>
              <a:prstGeom prst="ellipse">
                <a:avLst/>
              </a:prstGeom>
              <a:noFill/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7" name="타원 166"/>
              <p:cNvSpPr/>
              <p:nvPr/>
            </p:nvSpPr>
            <p:spPr>
              <a:xfrm>
                <a:off x="3363658" y="3618033"/>
                <a:ext cx="616643" cy="658085"/>
              </a:xfrm>
              <a:prstGeom prst="ellipse">
                <a:avLst/>
              </a:prstGeom>
              <a:noFill/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69" name="직선 연결선 168"/>
              <p:cNvCxnSpPr/>
              <p:nvPr/>
            </p:nvCxnSpPr>
            <p:spPr bwMode="auto">
              <a:xfrm>
                <a:off x="7451531" y="2720195"/>
                <a:ext cx="0" cy="203256"/>
              </a:xfrm>
              <a:prstGeom prst="line">
                <a:avLst/>
              </a:prstGeom>
              <a:solidFill>
                <a:schemeClr val="hlink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0" name="직선 연결선 169"/>
              <p:cNvCxnSpPr/>
              <p:nvPr/>
            </p:nvCxnSpPr>
            <p:spPr bwMode="auto">
              <a:xfrm>
                <a:off x="6405925" y="2720195"/>
                <a:ext cx="1045606" cy="0"/>
              </a:xfrm>
              <a:prstGeom prst="line">
                <a:avLst/>
              </a:prstGeom>
              <a:solidFill>
                <a:schemeClr val="hlink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1" name="직선 연결선 170"/>
              <p:cNvCxnSpPr/>
              <p:nvPr/>
            </p:nvCxnSpPr>
            <p:spPr bwMode="auto">
              <a:xfrm>
                <a:off x="6405925" y="2699169"/>
                <a:ext cx="0" cy="1261686"/>
              </a:xfrm>
              <a:prstGeom prst="line">
                <a:avLst/>
              </a:prstGeom>
              <a:solidFill>
                <a:schemeClr val="hlink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직선 연결선 179"/>
              <p:cNvCxnSpPr>
                <a:stCxn id="167" idx="6"/>
              </p:cNvCxnSpPr>
              <p:nvPr/>
            </p:nvCxnSpPr>
            <p:spPr bwMode="auto">
              <a:xfrm>
                <a:off x="3980301" y="3947076"/>
                <a:ext cx="2431278" cy="0"/>
              </a:xfrm>
              <a:prstGeom prst="line">
                <a:avLst/>
              </a:prstGeom>
              <a:solidFill>
                <a:schemeClr val="hlink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ysDash"/>
                <a:round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185" name="직선 연결선 184"/>
              <p:cNvCxnSpPr/>
              <p:nvPr/>
            </p:nvCxnSpPr>
            <p:spPr bwMode="auto">
              <a:xfrm>
                <a:off x="8356598" y="5912967"/>
                <a:ext cx="0" cy="145394"/>
              </a:xfrm>
              <a:prstGeom prst="line">
                <a:avLst/>
              </a:prstGeom>
              <a:solidFill>
                <a:schemeClr val="hlink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8" name="직선 연결선 187"/>
              <p:cNvCxnSpPr/>
              <p:nvPr/>
            </p:nvCxnSpPr>
            <p:spPr bwMode="auto">
              <a:xfrm>
                <a:off x="7413495" y="6058361"/>
                <a:ext cx="943103" cy="0"/>
              </a:xfrm>
              <a:prstGeom prst="line">
                <a:avLst/>
              </a:prstGeom>
              <a:solidFill>
                <a:schemeClr val="hlink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4" name="TextBox 193"/>
              <p:cNvSpPr txBox="1"/>
              <p:nvPr/>
            </p:nvSpPr>
            <p:spPr>
              <a:xfrm>
                <a:off x="4939334" y="3819783"/>
                <a:ext cx="1193700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/>
                  <a:t>층 間 반송지표</a:t>
                </a:r>
              </a:p>
            </p:txBody>
          </p:sp>
          <p:sp>
            <p:nvSpPr>
              <p:cNvPr id="195" name="TextBox 194"/>
              <p:cNvSpPr txBox="1"/>
              <p:nvPr/>
            </p:nvSpPr>
            <p:spPr>
              <a:xfrm>
                <a:off x="3800606" y="5919861"/>
                <a:ext cx="1193700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/>
                  <a:t>동 間 반송지표</a:t>
                </a:r>
              </a:p>
            </p:txBody>
          </p:sp>
          <p:sp>
            <p:nvSpPr>
              <p:cNvPr id="197" name="TextBox 196"/>
              <p:cNvSpPr txBox="1"/>
              <p:nvPr/>
            </p:nvSpPr>
            <p:spPr>
              <a:xfrm>
                <a:off x="3681585" y="2600629"/>
                <a:ext cx="1193700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/>
                  <a:t>물류설비 지표</a:t>
                </a: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4939334" y="4987653"/>
                <a:ext cx="1193700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/>
                  <a:t>층 內 반송지표</a:t>
                </a:r>
              </a:p>
            </p:txBody>
          </p:sp>
        </p:grpSp>
      </p:grpSp>
      <p:sp>
        <p:nvSpPr>
          <p:cNvPr id="203" name="TextBox 202"/>
          <p:cNvSpPr txBox="1"/>
          <p:nvPr/>
        </p:nvSpPr>
        <p:spPr>
          <a:xfrm>
            <a:off x="381913" y="1271842"/>
            <a:ext cx="8446204" cy="11526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데이터 수집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반도체 물류 시스템에서 발생한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82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개 관리지표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20XX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년 동안의 데이터를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분 단위로 수집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712889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물류 관리지표 데이터 전처리</a:t>
            </a:r>
            <a:endParaRPr lang="ko-KR" altLang="en-US" dirty="0"/>
          </a:p>
        </p:txBody>
      </p:sp>
      <p:pic>
        <p:nvPicPr>
          <p:cNvPr id="13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57" y="3093339"/>
            <a:ext cx="7009461" cy="167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1911" y="1271842"/>
            <a:ext cx="8446204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구간 분할의 필요성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물류시스템 지표는 물량생산계획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설비 증설 등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생산환경에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따라 변함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→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시간에 따라 정상 데이터의 특성이 변함</a:t>
            </a:r>
            <a:endParaRPr lang="en-US" altLang="ko-KR" sz="16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전 구간을 하나의 모델로 분석할 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정상 관측치가 이상으로 잘못 판단될 수 있음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cxnSp>
        <p:nvCxnSpPr>
          <p:cNvPr id="20" name="직선 화살표 연결선 19"/>
          <p:cNvCxnSpPr/>
          <p:nvPr/>
        </p:nvCxnSpPr>
        <p:spPr bwMode="auto">
          <a:xfrm>
            <a:off x="991540" y="5235298"/>
            <a:ext cx="7134878" cy="0"/>
          </a:xfrm>
          <a:prstGeom prst="straightConnector1">
            <a:avLst/>
          </a:prstGeom>
          <a:solidFill>
            <a:schemeClr val="hlink"/>
          </a:solidFill>
          <a:ln w="6350" cap="flat" cmpd="sng" algn="ctr">
            <a:solidFill>
              <a:schemeClr val="tx1"/>
            </a:solidFill>
            <a:prstDash val="dash"/>
            <a:round/>
            <a:headEnd type="triangle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4223754" y="5252232"/>
            <a:ext cx="795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전체 구간</a:t>
            </a:r>
          </a:p>
        </p:txBody>
      </p:sp>
      <p:sp>
        <p:nvSpPr>
          <p:cNvPr id="22" name="내용 개체 틀 92"/>
          <p:cNvSpPr>
            <a:spLocks noGrp="1"/>
          </p:cNvSpPr>
          <p:nvPr>
            <p:ph idx="1"/>
          </p:nvPr>
        </p:nvSpPr>
        <p:spPr>
          <a:xfrm>
            <a:off x="586155" y="866027"/>
            <a:ext cx="8239858" cy="288925"/>
          </a:xfrm>
        </p:spPr>
        <p:txBody>
          <a:bodyPr/>
          <a:lstStyle/>
          <a:p>
            <a:r>
              <a:rPr lang="ko-KR" altLang="en-US"/>
              <a:t>구간 분할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 bwMode="auto">
          <a:xfrm>
            <a:off x="4020789" y="3489078"/>
            <a:ext cx="909351" cy="909351"/>
          </a:xfrm>
          <a:prstGeom prst="ellipse">
            <a:avLst/>
          </a:prstGeom>
          <a:solidFill>
            <a:srgbClr val="FF0000">
              <a:alpha val="2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5454724" y="3391978"/>
            <a:ext cx="403628" cy="1317182"/>
          </a:xfrm>
          <a:prstGeom prst="ellipse">
            <a:avLst/>
          </a:prstGeom>
          <a:solidFill>
            <a:srgbClr val="FF0000">
              <a:alpha val="2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90276" y="5578870"/>
            <a:ext cx="418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구간 </a:t>
            </a:r>
            <a:r>
              <a:rPr lang="ko-KR" altLang="en-US" b="1">
                <a:latin typeface="+mn-ea"/>
              </a:rPr>
              <a:t>분할 </a:t>
            </a:r>
            <a:r>
              <a:rPr lang="ko-KR" altLang="en-US" b="1">
                <a:solidFill>
                  <a:srgbClr val="0000FF"/>
                </a:solidFill>
                <a:latin typeface="+mn-ea"/>
              </a:rPr>
              <a:t>前</a:t>
            </a:r>
            <a:r>
              <a:rPr lang="ko-KR" altLang="en-US" b="1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이상 탐지 시점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4853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</p:bldLst>
  </p:timing>
</p:sld>
</file>

<file path=ppt/theme/theme1.xml><?xml version="1.0" encoding="utf-8"?>
<a:theme xmlns:a="http://schemas.openxmlformats.org/drawingml/2006/main" name="테마1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나눔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hlink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돋움" pitchFamily="50" charset="-127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FDE48B"/>
        </a:dk2>
        <a:lt2>
          <a:srgbClr val="888888"/>
        </a:lt2>
        <a:accent1>
          <a:srgbClr val="7FABD2"/>
        </a:accent1>
        <a:accent2>
          <a:srgbClr val="FCC917"/>
        </a:accent2>
        <a:accent3>
          <a:srgbClr val="FFFFFF"/>
        </a:accent3>
        <a:accent4>
          <a:srgbClr val="000000"/>
        </a:accent4>
        <a:accent5>
          <a:srgbClr val="C0D2E5"/>
        </a:accent5>
        <a:accent6>
          <a:srgbClr val="E4B614"/>
        </a:accent6>
        <a:hlink>
          <a:srgbClr val="BFD5E9"/>
        </a:hlink>
        <a:folHlink>
          <a:srgbClr val="7BBE4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테마1" id="{41CF98A6-D0B6-4FC7-8DA8-BDB6DAA0852A}" vid="{6BD778FE-83F7-46E6-9E78-C594446EF8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102644</TotalTime>
  <Words>1053</Words>
  <Application>Microsoft Office PowerPoint</Application>
  <PresentationFormat>화면 슬라이드 쇼(4:3)</PresentationFormat>
  <Paragraphs>296</Paragraphs>
  <Slides>21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나눔고딕</vt:lpstr>
      <vt:lpstr>맑은 고딕</vt:lpstr>
      <vt:lpstr>Arial</vt:lpstr>
      <vt:lpstr>Cambria Math</vt:lpstr>
      <vt:lpstr>Wingdings</vt:lpstr>
      <vt:lpstr>테마1</vt:lpstr>
      <vt:lpstr>지표 데이터 비정상 원인분석, 시그널 패턴 분류 프로젝트</vt:lpstr>
      <vt:lpstr>프로젝트 개요</vt:lpstr>
      <vt:lpstr>PowerPoint 프레젠테이션</vt:lpstr>
      <vt:lpstr>PowerPoint 프레젠테이션</vt:lpstr>
      <vt:lpstr>PowerPoint 프레젠테이션</vt:lpstr>
      <vt:lpstr>PowerPoint 프레젠테이션</vt:lpstr>
      <vt:lpstr>프로젝트 개요</vt:lpstr>
      <vt:lpstr>물류 관리지표 데이터 전처리</vt:lpstr>
      <vt:lpstr>물류 관리지표 데이터 전처리</vt:lpstr>
      <vt:lpstr>물류 관리지표 데이터 전처리</vt:lpstr>
      <vt:lpstr>이상 탐지</vt:lpstr>
      <vt:lpstr>이상 탐지</vt:lpstr>
      <vt:lpstr>이상 탐지</vt:lpstr>
      <vt:lpstr>이상 탐지</vt:lpstr>
      <vt:lpstr>이상 탐지</vt:lpstr>
      <vt:lpstr>이상 유형 군집화</vt:lpstr>
      <vt:lpstr>분류 모델 구축</vt:lpstr>
      <vt:lpstr>분류 모델 구축</vt:lpstr>
      <vt:lpstr>결론</vt:lpstr>
      <vt:lpstr>결론</vt:lpstr>
      <vt:lpstr>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삼성전자_FOUNDRY_미팅자료_20180530</dc:title>
  <dc:creator>Hyungu Kahng</dc:creator>
  <cp:lastModifiedBy>Samuel Lee</cp:lastModifiedBy>
  <cp:revision>2199</cp:revision>
  <cp:lastPrinted>2017-01-04T10:47:27Z</cp:lastPrinted>
  <dcterms:created xsi:type="dcterms:W3CDTF">2013-07-29T11:21:26Z</dcterms:created>
  <dcterms:modified xsi:type="dcterms:W3CDTF">2024-01-29T16:03:07Z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C:\Users\hyungu\Downloads\2018_BIDM_RL_YJPark-5.pptx</vt:lpwstr>
  </property>
</Properties>
</file>